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7"/>
  </p:notesMasterIdLst>
  <p:sldIdLst>
    <p:sldId id="578" r:id="rId3"/>
    <p:sldId id="472" r:id="rId4"/>
    <p:sldId id="484" r:id="rId5"/>
    <p:sldId id="475" r:id="rId6"/>
    <p:sldId id="485" r:id="rId7"/>
    <p:sldId id="476" r:id="rId8"/>
    <p:sldId id="471" r:id="rId9"/>
    <p:sldId id="563" r:id="rId10"/>
    <p:sldId id="572" r:id="rId11"/>
    <p:sldId id="573" r:id="rId12"/>
    <p:sldId id="574" r:id="rId13"/>
    <p:sldId id="564" r:id="rId14"/>
    <p:sldId id="571" r:id="rId15"/>
    <p:sldId id="565" r:id="rId16"/>
    <p:sldId id="566" r:id="rId17"/>
    <p:sldId id="567" r:id="rId18"/>
    <p:sldId id="569" r:id="rId19"/>
    <p:sldId id="570" r:id="rId20"/>
    <p:sldId id="576" r:id="rId21"/>
    <p:sldId id="575" r:id="rId22"/>
    <p:sldId id="481" r:id="rId23"/>
    <p:sldId id="495" r:id="rId24"/>
    <p:sldId id="488" r:id="rId25"/>
    <p:sldId id="487" r:id="rId26"/>
  </p:sldIdLst>
  <p:sldSz cx="12192000" cy="6858000"/>
  <p:notesSz cx="6858000" cy="9144000"/>
  <p:embeddedFontLst>
    <p:embeddedFont>
      <p:font typeface="Roboto Slab" charset="0"/>
      <p:regular r:id="rId28"/>
      <p:bold r:id="rId29"/>
    </p:embeddedFont>
    <p:embeddedFont>
      <p:font typeface="Calibri"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000000"/>
    <a:srgbClr val="F5F5F5"/>
    <a:srgbClr val="532476"/>
    <a:srgbClr val="595959"/>
    <a:srgbClr val="990099"/>
    <a:srgbClr val="CC3399"/>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00" autoAdjust="0"/>
    <p:restoredTop sz="96318" autoAdjust="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sorterViewPr>
    <p:cViewPr>
      <p:scale>
        <a:sx n="100" d="100"/>
        <a:sy n="100" d="100"/>
      </p:scale>
      <p:origin x="0" y="-2418"/>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pPr/>
              <a:t>06-03-2023</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pPr/>
              <a:t>‹#›</a:t>
            </a:fld>
            <a:endParaRPr lang="en-IN" dirty="0"/>
          </a:p>
        </p:txBody>
      </p:sp>
    </p:spTree>
    <p:extLst>
      <p:ext uri="{BB962C8B-B14F-4D97-AF65-F5344CB8AC3E}">
        <p14:creationId xmlns=""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6FD9B76-CDA5-4E30-8890-4B1448E78748}" type="slidenum">
              <a:rPr lang="en-IN" smtClean="0"/>
              <a:pPr/>
              <a:t>1</a:t>
            </a:fld>
            <a:endParaRPr lang="en-IN"/>
          </a:p>
        </p:txBody>
      </p:sp>
    </p:spTree>
    <p:extLst>
      <p:ext uri="{BB962C8B-B14F-4D97-AF65-F5344CB8AC3E}">
        <p14:creationId xmlns:p14="http://schemas.microsoft.com/office/powerpoint/2010/main" xmlns="" val="64315228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pPr/>
              <a:t>3/6/2023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pPr/>
              <a:t>3/6/2023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pPr/>
              <a:t>3/6/2023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pPr/>
              <a:t>3/6/2023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pPr/>
              <a:t>3/6/2023</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3/6/2023</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 xmlns:p14="http://schemas.microsoft.com/office/powerpoint/2010/main" val="245739552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Cover Black">
    <p:bg>
      <p:bgPr>
        <a:solidFill>
          <a:schemeClr val="tx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BECD1A41-06DE-EBEF-6D86-89F49E9705D8}"/>
              </a:ext>
            </a:extLst>
          </p:cNvPr>
          <p:cNvGrpSpPr/>
          <p:nvPr userDrawn="1"/>
        </p:nvGrpSpPr>
        <p:grpSpPr>
          <a:xfrm>
            <a:off x="285437" y="265677"/>
            <a:ext cx="11621126" cy="6326646"/>
            <a:chOff x="254476" y="265679"/>
            <a:chExt cx="11621126" cy="6326646"/>
          </a:xfrm>
        </p:grpSpPr>
        <p:sp>
          <p:nvSpPr>
            <p:cNvPr id="3" name="Flowchart: Manual Input 5">
              <a:extLst>
                <a:ext uri="{FF2B5EF4-FFF2-40B4-BE49-F238E27FC236}">
                  <a16:creationId xmlns:a16="http://schemas.microsoft.com/office/drawing/2014/main" xmlns="" id="{C266A590-F77C-940A-52CF-0847F4DDCEC5}"/>
                </a:ext>
              </a:extLst>
            </p:cNvPr>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rgbClr val="F2F2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sp>
          <p:nvSpPr>
            <p:cNvPr id="4" name="Flowchart: Manual Input 5">
              <a:extLst>
                <a:ext uri="{FF2B5EF4-FFF2-40B4-BE49-F238E27FC236}">
                  <a16:creationId xmlns:a16="http://schemas.microsoft.com/office/drawing/2014/main" xmlns="" id="{771B2B9B-BB84-E19E-954A-380CB9FCD4B6}"/>
                </a:ext>
              </a:extLst>
            </p:cNvPr>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rgbClr val="595959"/>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grpSp>
      <p:sp>
        <p:nvSpPr>
          <p:cNvPr id="5" name="Title 1">
            <a:extLst>
              <a:ext uri="{FF2B5EF4-FFF2-40B4-BE49-F238E27FC236}">
                <a16:creationId xmlns:a16="http://schemas.microsoft.com/office/drawing/2014/main" xmlns="" id="{B5DCBEC1-6986-9740-5F47-1A740FFF803A}"/>
              </a:ext>
            </a:extLst>
          </p:cNvPr>
          <p:cNvSpPr>
            <a:spLocks noGrp="1"/>
          </p:cNvSpPr>
          <p:nvPr>
            <p:ph type="title" hasCustomPrompt="1"/>
          </p:nvPr>
        </p:nvSpPr>
        <p:spPr bwMode="gray">
          <a:xfrm>
            <a:off x="1885089" y="2567923"/>
            <a:ext cx="8421823" cy="1750095"/>
          </a:xfrm>
          <a:prstGeom prst="rect">
            <a:avLst/>
          </a:prstGeom>
        </p:spPr>
        <p:txBody>
          <a:bodyPr anchor="ctr"/>
          <a:lstStyle>
            <a:lvl1pPr algn="l">
              <a:defRPr sz="4000" spc="0" baseline="0">
                <a:solidFill>
                  <a:schemeClr val="bg1"/>
                </a:solidFill>
                <a:latin typeface="+mj-lt"/>
                <a:ea typeface="Roboto Medium" pitchFamily="2" charset="0"/>
                <a:cs typeface="Roboto Medium" pitchFamily="2" charset="0"/>
              </a:defRPr>
            </a:lvl1pPr>
          </a:lstStyle>
          <a:p>
            <a:r>
              <a:rPr lang="en-NZ" dirty="0"/>
              <a:t>TITLE</a:t>
            </a:r>
            <a:br>
              <a:rPr lang="en-NZ" dirty="0"/>
            </a:br>
            <a:r>
              <a:rPr lang="en-NZ" dirty="0"/>
              <a:t>OF </a:t>
            </a:r>
            <a:br>
              <a:rPr lang="en-NZ" dirty="0"/>
            </a:br>
            <a:r>
              <a:rPr lang="en-NZ" dirty="0"/>
              <a:t>PRESENTATION</a:t>
            </a:r>
          </a:p>
        </p:txBody>
      </p:sp>
      <p:sp>
        <p:nvSpPr>
          <p:cNvPr id="6" name="Text Placeholder 2">
            <a:extLst>
              <a:ext uri="{FF2B5EF4-FFF2-40B4-BE49-F238E27FC236}">
                <a16:creationId xmlns:a16="http://schemas.microsoft.com/office/drawing/2014/main" xmlns="" id="{E25A3A87-DE1F-C64D-D082-D9FB6781D074}"/>
              </a:ext>
            </a:extLst>
          </p:cNvPr>
          <p:cNvSpPr>
            <a:spLocks noGrp="1"/>
          </p:cNvSpPr>
          <p:nvPr>
            <p:ph type="body" sz="quarter" idx="10" hasCustomPrompt="1"/>
          </p:nvPr>
        </p:nvSpPr>
        <p:spPr bwMode="gray">
          <a:xfrm>
            <a:off x="2718142" y="4573513"/>
            <a:ext cx="6755716" cy="407987"/>
          </a:xfrm>
          <a:prstGeom prst="rect">
            <a:avLst/>
          </a:prstGeom>
        </p:spPr>
        <p:txBody>
          <a:bodyPr anchor="ctr"/>
          <a:lstStyle>
            <a:lvl1pPr marL="0" marR="0" indent="0" algn="ctr" defTabSz="914400" rtl="0" eaLnBrk="1" fontAlgn="auto" latinLnBrk="0" hangingPunct="1">
              <a:lnSpc>
                <a:spcPct val="100000"/>
              </a:lnSpc>
              <a:spcBef>
                <a:spcPts val="0"/>
              </a:spcBef>
              <a:spcAft>
                <a:spcPts val="0"/>
              </a:spcAft>
              <a:buClrTx/>
              <a:buSzTx/>
              <a:buFontTx/>
              <a:buNone/>
              <a:tabLst/>
              <a:defRPr lang="en-NZ" sz="2500" kern="1200" spc="400" baseline="0" dirty="0">
                <a:solidFill>
                  <a:srgbClr val="FF6600"/>
                </a:solidFill>
                <a:latin typeface="+mj-lt"/>
                <a:ea typeface="Roboto Medium" pitchFamily="2" charset="0"/>
                <a:cs typeface="Roboto Medium" pitchFamily="2" charset="0"/>
              </a:defRPr>
            </a:lvl1pPr>
          </a:lstStyle>
          <a:p>
            <a:r>
              <a:rPr lang="en-NZ" dirty="0"/>
              <a:t>Department Name and Division</a:t>
            </a:r>
          </a:p>
        </p:txBody>
      </p:sp>
      <p:cxnSp>
        <p:nvCxnSpPr>
          <p:cNvPr id="7" name="Straight Connector 6">
            <a:extLst>
              <a:ext uri="{FF2B5EF4-FFF2-40B4-BE49-F238E27FC236}">
                <a16:creationId xmlns:a16="http://schemas.microsoft.com/office/drawing/2014/main" xmlns="" id="{AB9389CA-5938-F2C3-93BF-649F311BA01D}"/>
              </a:ext>
            </a:extLst>
          </p:cNvPr>
          <p:cNvCxnSpPr>
            <a:cxnSpLocks/>
          </p:cNvCxnSpPr>
          <p:nvPr userDrawn="1"/>
        </p:nvCxnSpPr>
        <p:spPr>
          <a:xfrm>
            <a:off x="702557" y="6096000"/>
            <a:ext cx="10820652"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xmlns="" id="{4C95713F-4999-BABD-8830-9B930BB875EB}"/>
              </a:ext>
            </a:extLst>
          </p:cNvPr>
          <p:cNvSpPr txBox="1"/>
          <p:nvPr userDrawn="1"/>
        </p:nvSpPr>
        <p:spPr>
          <a:xfrm>
            <a:off x="598341" y="6157813"/>
            <a:ext cx="10995318" cy="338554"/>
          </a:xfrm>
          <a:prstGeom prst="rect">
            <a:avLst/>
          </a:prstGeom>
          <a:noFill/>
        </p:spPr>
        <p:txBody>
          <a:bodyPr wrap="none" rtlCol="0">
            <a:spAutoFit/>
          </a:bodyPr>
          <a:lstStyle/>
          <a:p>
            <a:r>
              <a:rPr lang="en-IN" sz="1600" dirty="0">
                <a:solidFill>
                  <a:schemeClr val="bg1"/>
                </a:solidFill>
              </a:rPr>
              <a:t>race.reva.edu.in	</a:t>
            </a:r>
            <a:r>
              <a:rPr lang="en-IN" sz="1600" dirty="0">
                <a:solidFill>
                  <a:schemeClr val="tx1"/>
                </a:solidFill>
              </a:rPr>
              <a:t>				              REVA Academy for Corporate Excellence - RACE</a:t>
            </a:r>
          </a:p>
        </p:txBody>
      </p:sp>
      <p:grpSp>
        <p:nvGrpSpPr>
          <p:cNvPr id="9" name="Graphic 5">
            <a:extLst>
              <a:ext uri="{FF2B5EF4-FFF2-40B4-BE49-F238E27FC236}">
                <a16:creationId xmlns:a16="http://schemas.microsoft.com/office/drawing/2014/main" xmlns="" id="{224012A1-D340-B8D6-9D70-87EC6E276708}"/>
              </a:ext>
            </a:extLst>
          </p:cNvPr>
          <p:cNvGrpSpPr>
            <a:grpSpLocks noChangeAspect="1"/>
          </p:cNvGrpSpPr>
          <p:nvPr userDrawn="1"/>
        </p:nvGrpSpPr>
        <p:grpSpPr>
          <a:xfrm>
            <a:off x="9606693" y="280241"/>
            <a:ext cx="2262122" cy="630000"/>
            <a:chOff x="1355725" y="1600200"/>
            <a:chExt cx="9480550" cy="2640329"/>
          </a:xfrm>
        </p:grpSpPr>
        <p:sp>
          <p:nvSpPr>
            <p:cNvPr id="10" name="Freeform: Shape 9">
              <a:extLst>
                <a:ext uri="{FF2B5EF4-FFF2-40B4-BE49-F238E27FC236}">
                  <a16:creationId xmlns:a16="http://schemas.microsoft.com/office/drawing/2014/main" xmlns="" id="{404DDAED-7F86-FD54-6159-36157526E7EB}"/>
                </a:ext>
              </a:extLst>
            </p:cNvPr>
            <p:cNvSpPr/>
            <p:nvPr/>
          </p:nvSpPr>
          <p:spPr>
            <a:xfrm>
              <a:off x="7805419" y="3861434"/>
              <a:ext cx="2991485" cy="379095"/>
            </a:xfrm>
            <a:custGeom>
              <a:avLst/>
              <a:gdLst>
                <a:gd name="connsiteX0" fmla="*/ 1812290 w 2991485"/>
                <a:gd name="connsiteY0" fmla="*/ 266065 h 379095"/>
                <a:gd name="connsiteX1" fmla="*/ 1787525 w 2991485"/>
                <a:gd name="connsiteY1" fmla="*/ 291465 h 379095"/>
                <a:gd name="connsiteX2" fmla="*/ 1752600 w 2991485"/>
                <a:gd name="connsiteY2" fmla="*/ 300355 h 379095"/>
                <a:gd name="connsiteX3" fmla="*/ 1700530 w 2991485"/>
                <a:gd name="connsiteY3" fmla="*/ 278765 h 379095"/>
                <a:gd name="connsiteX4" fmla="*/ 1681480 w 2991485"/>
                <a:gd name="connsiteY4" fmla="*/ 212090 h 379095"/>
                <a:gd name="connsiteX5" fmla="*/ 1681480 w 2991485"/>
                <a:gd name="connsiteY5" fmla="*/ 120650 h 379095"/>
                <a:gd name="connsiteX6" fmla="*/ 1657986 w 2991485"/>
                <a:gd name="connsiteY6" fmla="*/ 115570 h 379095"/>
                <a:gd name="connsiteX7" fmla="*/ 1657986 w 2991485"/>
                <a:gd name="connsiteY7" fmla="*/ 91440 h 379095"/>
                <a:gd name="connsiteX8" fmla="*/ 1681480 w 2991485"/>
                <a:gd name="connsiteY8" fmla="*/ 91440 h 379095"/>
                <a:gd name="connsiteX9" fmla="*/ 1718946 w 2991485"/>
                <a:gd name="connsiteY9" fmla="*/ 91440 h 379095"/>
                <a:gd name="connsiteX10" fmla="*/ 1718946 w 2991485"/>
                <a:gd name="connsiteY10" fmla="*/ 212725 h 379095"/>
                <a:gd name="connsiteX11" fmla="*/ 1728471 w 2991485"/>
                <a:gd name="connsiteY11" fmla="*/ 257810 h 379095"/>
                <a:gd name="connsiteX12" fmla="*/ 1758315 w 2991485"/>
                <a:gd name="connsiteY12" fmla="*/ 269875 h 379095"/>
                <a:gd name="connsiteX13" fmla="*/ 1791336 w 2991485"/>
                <a:gd name="connsiteY13" fmla="*/ 261620 h 379095"/>
                <a:gd name="connsiteX14" fmla="*/ 1811021 w 2991485"/>
                <a:gd name="connsiteY14" fmla="*/ 238760 h 379095"/>
                <a:gd name="connsiteX15" fmla="*/ 1811021 w 2991485"/>
                <a:gd name="connsiteY15" fmla="*/ 120650 h 379095"/>
                <a:gd name="connsiteX16" fmla="*/ 1783715 w 2991485"/>
                <a:gd name="connsiteY16" fmla="*/ 115570 h 379095"/>
                <a:gd name="connsiteX17" fmla="*/ 1783715 w 2991485"/>
                <a:gd name="connsiteY17" fmla="*/ 91440 h 379095"/>
                <a:gd name="connsiteX18" fmla="*/ 1811021 w 2991485"/>
                <a:gd name="connsiteY18" fmla="*/ 91440 h 379095"/>
                <a:gd name="connsiteX19" fmla="*/ 1848486 w 2991485"/>
                <a:gd name="connsiteY19" fmla="*/ 91440 h 379095"/>
                <a:gd name="connsiteX20" fmla="*/ 1848486 w 2991485"/>
                <a:gd name="connsiteY20" fmla="*/ 267335 h 379095"/>
                <a:gd name="connsiteX21" fmla="*/ 1871980 w 2991485"/>
                <a:gd name="connsiteY21" fmla="*/ 272415 h 379095"/>
                <a:gd name="connsiteX22" fmla="*/ 1871980 w 2991485"/>
                <a:gd name="connsiteY22" fmla="*/ 296545 h 379095"/>
                <a:gd name="connsiteX23" fmla="*/ 1814830 w 2991485"/>
                <a:gd name="connsiteY23" fmla="*/ 296545 h 379095"/>
                <a:gd name="connsiteX24" fmla="*/ 1812290 w 2991485"/>
                <a:gd name="connsiteY24" fmla="*/ 266065 h 379095"/>
                <a:gd name="connsiteX25" fmla="*/ 1505586 w 2991485"/>
                <a:gd name="connsiteY25" fmla="*/ 115570 h 379095"/>
                <a:gd name="connsiteX26" fmla="*/ 1505586 w 2991485"/>
                <a:gd name="connsiteY26" fmla="*/ 91440 h 379095"/>
                <a:gd name="connsiteX27" fmla="*/ 1569721 w 2991485"/>
                <a:gd name="connsiteY27" fmla="*/ 91440 h 379095"/>
                <a:gd name="connsiteX28" fmla="*/ 1573530 w 2991485"/>
                <a:gd name="connsiteY28" fmla="*/ 121285 h 379095"/>
                <a:gd name="connsiteX29" fmla="*/ 1595121 w 2991485"/>
                <a:gd name="connsiteY29" fmla="*/ 96520 h 379095"/>
                <a:gd name="connsiteX30" fmla="*/ 1624330 w 2991485"/>
                <a:gd name="connsiteY30" fmla="*/ 87630 h 379095"/>
                <a:gd name="connsiteX31" fmla="*/ 1633221 w 2991485"/>
                <a:gd name="connsiteY31" fmla="*/ 88265 h 379095"/>
                <a:gd name="connsiteX32" fmla="*/ 1640205 w 2991485"/>
                <a:gd name="connsiteY32" fmla="*/ 89535 h 379095"/>
                <a:gd name="connsiteX33" fmla="*/ 1635125 w 2991485"/>
                <a:gd name="connsiteY33" fmla="*/ 124460 h 379095"/>
                <a:gd name="connsiteX34" fmla="*/ 1614171 w 2991485"/>
                <a:gd name="connsiteY34" fmla="*/ 123190 h 379095"/>
                <a:gd name="connsiteX35" fmla="*/ 1589405 w 2991485"/>
                <a:gd name="connsiteY35" fmla="*/ 130175 h 379095"/>
                <a:gd name="connsiteX36" fmla="*/ 1573530 w 2991485"/>
                <a:gd name="connsiteY36" fmla="*/ 149860 h 379095"/>
                <a:gd name="connsiteX37" fmla="*/ 1573530 w 2991485"/>
                <a:gd name="connsiteY37" fmla="*/ 267335 h 379095"/>
                <a:gd name="connsiteX38" fmla="*/ 1604646 w 2991485"/>
                <a:gd name="connsiteY38" fmla="*/ 272415 h 379095"/>
                <a:gd name="connsiteX39" fmla="*/ 1604646 w 2991485"/>
                <a:gd name="connsiteY39" fmla="*/ 296545 h 379095"/>
                <a:gd name="connsiteX40" fmla="*/ 1505586 w 2991485"/>
                <a:gd name="connsiteY40" fmla="*/ 296545 h 379095"/>
                <a:gd name="connsiteX41" fmla="*/ 1505586 w 2991485"/>
                <a:gd name="connsiteY41" fmla="*/ 272415 h 379095"/>
                <a:gd name="connsiteX42" fmla="*/ 1536700 w 2991485"/>
                <a:gd name="connsiteY42" fmla="*/ 267335 h 379095"/>
                <a:gd name="connsiteX43" fmla="*/ 1536700 w 2991485"/>
                <a:gd name="connsiteY43" fmla="*/ 120650 h 379095"/>
                <a:gd name="connsiteX44" fmla="*/ 1505586 w 2991485"/>
                <a:gd name="connsiteY44" fmla="*/ 115570 h 379095"/>
                <a:gd name="connsiteX45" fmla="*/ 1416686 w 2991485"/>
                <a:gd name="connsiteY45" fmla="*/ 266065 h 379095"/>
                <a:gd name="connsiteX46" fmla="*/ 1391921 w 2991485"/>
                <a:gd name="connsiteY46" fmla="*/ 291465 h 379095"/>
                <a:gd name="connsiteX47" fmla="*/ 1356996 w 2991485"/>
                <a:gd name="connsiteY47" fmla="*/ 300355 h 379095"/>
                <a:gd name="connsiteX48" fmla="*/ 1304925 w 2991485"/>
                <a:gd name="connsiteY48" fmla="*/ 278765 h 379095"/>
                <a:gd name="connsiteX49" fmla="*/ 1285875 w 2991485"/>
                <a:gd name="connsiteY49" fmla="*/ 212090 h 379095"/>
                <a:gd name="connsiteX50" fmla="*/ 1285875 w 2991485"/>
                <a:gd name="connsiteY50" fmla="*/ 120650 h 379095"/>
                <a:gd name="connsiteX51" fmla="*/ 1262380 w 2991485"/>
                <a:gd name="connsiteY51" fmla="*/ 115570 h 379095"/>
                <a:gd name="connsiteX52" fmla="*/ 1262380 w 2991485"/>
                <a:gd name="connsiteY52" fmla="*/ 91440 h 379095"/>
                <a:gd name="connsiteX53" fmla="*/ 1285875 w 2991485"/>
                <a:gd name="connsiteY53" fmla="*/ 91440 h 379095"/>
                <a:gd name="connsiteX54" fmla="*/ 1323340 w 2991485"/>
                <a:gd name="connsiteY54" fmla="*/ 91440 h 379095"/>
                <a:gd name="connsiteX55" fmla="*/ 1323340 w 2991485"/>
                <a:gd name="connsiteY55" fmla="*/ 212725 h 379095"/>
                <a:gd name="connsiteX56" fmla="*/ 1332865 w 2991485"/>
                <a:gd name="connsiteY56" fmla="*/ 257810 h 379095"/>
                <a:gd name="connsiteX57" fmla="*/ 1362711 w 2991485"/>
                <a:gd name="connsiteY57" fmla="*/ 269875 h 379095"/>
                <a:gd name="connsiteX58" fmla="*/ 1395730 w 2991485"/>
                <a:gd name="connsiteY58" fmla="*/ 261620 h 379095"/>
                <a:gd name="connsiteX59" fmla="*/ 1415415 w 2991485"/>
                <a:gd name="connsiteY59" fmla="*/ 238760 h 379095"/>
                <a:gd name="connsiteX60" fmla="*/ 1415415 w 2991485"/>
                <a:gd name="connsiteY60" fmla="*/ 120650 h 379095"/>
                <a:gd name="connsiteX61" fmla="*/ 1388111 w 2991485"/>
                <a:gd name="connsiteY61" fmla="*/ 115570 h 379095"/>
                <a:gd name="connsiteX62" fmla="*/ 1388111 w 2991485"/>
                <a:gd name="connsiteY62" fmla="*/ 91440 h 379095"/>
                <a:gd name="connsiteX63" fmla="*/ 1415415 w 2991485"/>
                <a:gd name="connsiteY63" fmla="*/ 91440 h 379095"/>
                <a:gd name="connsiteX64" fmla="*/ 1452880 w 2991485"/>
                <a:gd name="connsiteY64" fmla="*/ 91440 h 379095"/>
                <a:gd name="connsiteX65" fmla="*/ 1452880 w 2991485"/>
                <a:gd name="connsiteY65" fmla="*/ 267335 h 379095"/>
                <a:gd name="connsiteX66" fmla="*/ 1476375 w 2991485"/>
                <a:gd name="connsiteY66" fmla="*/ 272415 h 379095"/>
                <a:gd name="connsiteX67" fmla="*/ 1476375 w 2991485"/>
                <a:gd name="connsiteY67" fmla="*/ 296545 h 379095"/>
                <a:gd name="connsiteX68" fmla="*/ 1419225 w 2991485"/>
                <a:gd name="connsiteY68" fmla="*/ 296545 h 379095"/>
                <a:gd name="connsiteX69" fmla="*/ 1416686 w 2991485"/>
                <a:gd name="connsiteY69" fmla="*/ 266065 h 379095"/>
                <a:gd name="connsiteX70" fmla="*/ 1142365 w 2991485"/>
                <a:gd name="connsiteY70" fmla="*/ 24765 h 379095"/>
                <a:gd name="connsiteX71" fmla="*/ 1142365 w 2991485"/>
                <a:gd name="connsiteY71" fmla="*/ 635 h 379095"/>
                <a:gd name="connsiteX72" fmla="*/ 1210311 w 2991485"/>
                <a:gd name="connsiteY72" fmla="*/ 635 h 379095"/>
                <a:gd name="connsiteX73" fmla="*/ 1210311 w 2991485"/>
                <a:gd name="connsiteY73" fmla="*/ 266700 h 379095"/>
                <a:gd name="connsiteX74" fmla="*/ 1241425 w 2991485"/>
                <a:gd name="connsiteY74" fmla="*/ 271780 h 379095"/>
                <a:gd name="connsiteX75" fmla="*/ 1241425 w 2991485"/>
                <a:gd name="connsiteY75" fmla="*/ 295910 h 379095"/>
                <a:gd name="connsiteX76" fmla="*/ 1142365 w 2991485"/>
                <a:gd name="connsiteY76" fmla="*/ 295910 h 379095"/>
                <a:gd name="connsiteX77" fmla="*/ 1142365 w 2991485"/>
                <a:gd name="connsiteY77" fmla="*/ 272415 h 379095"/>
                <a:gd name="connsiteX78" fmla="*/ 1173480 w 2991485"/>
                <a:gd name="connsiteY78" fmla="*/ 267335 h 379095"/>
                <a:gd name="connsiteX79" fmla="*/ 1173480 w 2991485"/>
                <a:gd name="connsiteY79" fmla="*/ 30480 h 379095"/>
                <a:gd name="connsiteX80" fmla="*/ 1142365 w 2991485"/>
                <a:gd name="connsiteY80" fmla="*/ 24765 h 379095"/>
                <a:gd name="connsiteX81" fmla="*/ 1007745 w 2991485"/>
                <a:gd name="connsiteY81" fmla="*/ 269240 h 379095"/>
                <a:gd name="connsiteX82" fmla="*/ 1041400 w 2991485"/>
                <a:gd name="connsiteY82" fmla="*/ 260350 h 379095"/>
                <a:gd name="connsiteX83" fmla="*/ 1063625 w 2991485"/>
                <a:gd name="connsiteY83" fmla="*/ 238760 h 379095"/>
                <a:gd name="connsiteX84" fmla="*/ 1063625 w 2991485"/>
                <a:gd name="connsiteY84" fmla="*/ 205105 h 379095"/>
                <a:gd name="connsiteX85" fmla="*/ 1023620 w 2991485"/>
                <a:gd name="connsiteY85" fmla="*/ 205105 h 379095"/>
                <a:gd name="connsiteX86" fmla="*/ 987425 w 2991485"/>
                <a:gd name="connsiteY86" fmla="*/ 215900 h 379095"/>
                <a:gd name="connsiteX87" fmla="*/ 974090 w 2991485"/>
                <a:gd name="connsiteY87" fmla="*/ 241935 h 379095"/>
                <a:gd name="connsiteX88" fmla="*/ 982345 w 2991485"/>
                <a:gd name="connsiteY88" fmla="*/ 262255 h 379095"/>
                <a:gd name="connsiteX89" fmla="*/ 1007745 w 2991485"/>
                <a:gd name="connsiteY89" fmla="*/ 269240 h 379095"/>
                <a:gd name="connsiteX90" fmla="*/ 1067436 w 2991485"/>
                <a:gd name="connsiteY90" fmla="*/ 296545 h 379095"/>
                <a:gd name="connsiteX91" fmla="*/ 1064896 w 2991485"/>
                <a:gd name="connsiteY91" fmla="*/ 281305 h 379095"/>
                <a:gd name="connsiteX92" fmla="*/ 1063625 w 2991485"/>
                <a:gd name="connsiteY92" fmla="*/ 267970 h 379095"/>
                <a:gd name="connsiteX93" fmla="*/ 1036320 w 2991485"/>
                <a:gd name="connsiteY93" fmla="*/ 290830 h 379095"/>
                <a:gd name="connsiteX94" fmla="*/ 1002030 w 2991485"/>
                <a:gd name="connsiteY94" fmla="*/ 300355 h 379095"/>
                <a:gd name="connsiteX95" fmla="*/ 953136 w 2991485"/>
                <a:gd name="connsiteY95" fmla="*/ 284480 h 379095"/>
                <a:gd name="connsiteX96" fmla="*/ 936625 w 2991485"/>
                <a:gd name="connsiteY96" fmla="*/ 240665 h 379095"/>
                <a:gd name="connsiteX97" fmla="*/ 960120 w 2991485"/>
                <a:gd name="connsiteY97" fmla="*/ 195580 h 379095"/>
                <a:gd name="connsiteX98" fmla="*/ 1024890 w 2991485"/>
                <a:gd name="connsiteY98" fmla="*/ 179705 h 379095"/>
                <a:gd name="connsiteX99" fmla="*/ 1063625 w 2991485"/>
                <a:gd name="connsiteY99" fmla="*/ 179705 h 379095"/>
                <a:gd name="connsiteX100" fmla="*/ 1063625 w 2991485"/>
                <a:gd name="connsiteY100" fmla="*/ 155575 h 379095"/>
                <a:gd name="connsiteX101" fmla="*/ 1052196 w 2991485"/>
                <a:gd name="connsiteY101" fmla="*/ 127000 h 379095"/>
                <a:gd name="connsiteX102" fmla="*/ 1020445 w 2991485"/>
                <a:gd name="connsiteY102" fmla="*/ 116840 h 379095"/>
                <a:gd name="connsiteX103" fmla="*/ 995680 w 2991485"/>
                <a:gd name="connsiteY103" fmla="*/ 120650 h 379095"/>
                <a:gd name="connsiteX104" fmla="*/ 978536 w 2991485"/>
                <a:gd name="connsiteY104" fmla="*/ 130810 h 379095"/>
                <a:gd name="connsiteX105" fmla="*/ 974725 w 2991485"/>
                <a:gd name="connsiteY105" fmla="*/ 152400 h 379095"/>
                <a:gd name="connsiteX106" fmla="*/ 946150 w 2991485"/>
                <a:gd name="connsiteY106" fmla="*/ 152400 h 379095"/>
                <a:gd name="connsiteX107" fmla="*/ 946150 w 2991485"/>
                <a:gd name="connsiteY107" fmla="*/ 112395 h 379095"/>
                <a:gd name="connsiteX108" fmla="*/ 979805 w 2991485"/>
                <a:gd name="connsiteY108" fmla="*/ 94615 h 379095"/>
                <a:gd name="connsiteX109" fmla="*/ 1022986 w 2991485"/>
                <a:gd name="connsiteY109" fmla="*/ 87630 h 379095"/>
                <a:gd name="connsiteX110" fmla="*/ 1079500 w 2991485"/>
                <a:gd name="connsiteY110" fmla="*/ 105410 h 379095"/>
                <a:gd name="connsiteX111" fmla="*/ 1101090 w 2991485"/>
                <a:gd name="connsiteY111" fmla="*/ 156210 h 379095"/>
                <a:gd name="connsiteX112" fmla="*/ 1101090 w 2991485"/>
                <a:gd name="connsiteY112" fmla="*/ 254635 h 379095"/>
                <a:gd name="connsiteX113" fmla="*/ 1101090 w 2991485"/>
                <a:gd name="connsiteY113" fmla="*/ 262255 h 379095"/>
                <a:gd name="connsiteX114" fmla="*/ 1101725 w 2991485"/>
                <a:gd name="connsiteY114" fmla="*/ 269875 h 379095"/>
                <a:gd name="connsiteX115" fmla="*/ 1116965 w 2991485"/>
                <a:gd name="connsiteY115" fmla="*/ 271780 h 379095"/>
                <a:gd name="connsiteX116" fmla="*/ 1116965 w 2991485"/>
                <a:gd name="connsiteY116" fmla="*/ 295910 h 379095"/>
                <a:gd name="connsiteX117" fmla="*/ 1067436 w 2991485"/>
                <a:gd name="connsiteY117" fmla="*/ 295910 h 379095"/>
                <a:gd name="connsiteX118" fmla="*/ 751840 w 2991485"/>
                <a:gd name="connsiteY118" fmla="*/ 201930 h 379095"/>
                <a:gd name="connsiteX119" fmla="*/ 765175 w 2991485"/>
                <a:gd name="connsiteY119" fmla="*/ 251460 h 379095"/>
                <a:gd name="connsiteX120" fmla="*/ 805180 w 2991485"/>
                <a:gd name="connsiteY120" fmla="*/ 270510 h 379095"/>
                <a:gd name="connsiteX121" fmla="*/ 833120 w 2991485"/>
                <a:gd name="connsiteY121" fmla="*/ 262890 h 379095"/>
                <a:gd name="connsiteX122" fmla="*/ 852170 w 2991485"/>
                <a:gd name="connsiteY122" fmla="*/ 241300 h 379095"/>
                <a:gd name="connsiteX123" fmla="*/ 852170 w 2991485"/>
                <a:gd name="connsiteY123" fmla="*/ 146685 h 379095"/>
                <a:gd name="connsiteX124" fmla="*/ 833120 w 2991485"/>
                <a:gd name="connsiteY124" fmla="*/ 125730 h 379095"/>
                <a:gd name="connsiteX125" fmla="*/ 805180 w 2991485"/>
                <a:gd name="connsiteY125" fmla="*/ 118110 h 379095"/>
                <a:gd name="connsiteX126" fmla="*/ 765175 w 2991485"/>
                <a:gd name="connsiteY126" fmla="*/ 140335 h 379095"/>
                <a:gd name="connsiteX127" fmla="*/ 751840 w 2991485"/>
                <a:gd name="connsiteY127" fmla="*/ 197485 h 379095"/>
                <a:gd name="connsiteX128" fmla="*/ 751840 w 2991485"/>
                <a:gd name="connsiteY128" fmla="*/ 201930 h 379095"/>
                <a:gd name="connsiteX129" fmla="*/ 714375 w 2991485"/>
                <a:gd name="connsiteY129" fmla="*/ 197485 h 379095"/>
                <a:gd name="connsiteX130" fmla="*/ 735965 w 2991485"/>
                <a:gd name="connsiteY130" fmla="*/ 117475 h 379095"/>
                <a:gd name="connsiteX131" fmla="*/ 795655 w 2991485"/>
                <a:gd name="connsiteY131" fmla="*/ 86995 h 379095"/>
                <a:gd name="connsiteX132" fmla="*/ 829311 w 2991485"/>
                <a:gd name="connsiteY132" fmla="*/ 94615 h 379095"/>
                <a:gd name="connsiteX133" fmla="*/ 854075 w 2991485"/>
                <a:gd name="connsiteY133" fmla="*/ 116840 h 379095"/>
                <a:gd name="connsiteX134" fmla="*/ 857250 w 2991485"/>
                <a:gd name="connsiteY134" fmla="*/ 90805 h 379095"/>
                <a:gd name="connsiteX135" fmla="*/ 888365 w 2991485"/>
                <a:gd name="connsiteY135" fmla="*/ 90805 h 379095"/>
                <a:gd name="connsiteX136" fmla="*/ 888365 w 2991485"/>
                <a:gd name="connsiteY136" fmla="*/ 293370 h 379095"/>
                <a:gd name="connsiteX137" fmla="*/ 866140 w 2991485"/>
                <a:gd name="connsiteY137" fmla="*/ 356235 h 379095"/>
                <a:gd name="connsiteX138" fmla="*/ 803275 w 2991485"/>
                <a:gd name="connsiteY138" fmla="*/ 379095 h 379095"/>
                <a:gd name="connsiteX139" fmla="*/ 770890 w 2991485"/>
                <a:gd name="connsiteY139" fmla="*/ 375285 h 379095"/>
                <a:gd name="connsiteX140" fmla="*/ 740411 w 2991485"/>
                <a:gd name="connsiteY140" fmla="*/ 364490 h 379095"/>
                <a:gd name="connsiteX141" fmla="*/ 749936 w 2991485"/>
                <a:gd name="connsiteY141" fmla="*/ 335280 h 379095"/>
                <a:gd name="connsiteX142" fmla="*/ 774700 w 2991485"/>
                <a:gd name="connsiteY142" fmla="*/ 344170 h 379095"/>
                <a:gd name="connsiteX143" fmla="*/ 802640 w 2991485"/>
                <a:gd name="connsiteY143" fmla="*/ 347980 h 379095"/>
                <a:gd name="connsiteX144" fmla="*/ 839470 w 2991485"/>
                <a:gd name="connsiteY144" fmla="*/ 334010 h 379095"/>
                <a:gd name="connsiteX145" fmla="*/ 850900 w 2991485"/>
                <a:gd name="connsiteY145" fmla="*/ 294005 h 379095"/>
                <a:gd name="connsiteX146" fmla="*/ 850900 w 2991485"/>
                <a:gd name="connsiteY146" fmla="*/ 274320 h 379095"/>
                <a:gd name="connsiteX147" fmla="*/ 826770 w 2991485"/>
                <a:gd name="connsiteY147" fmla="*/ 294005 h 379095"/>
                <a:gd name="connsiteX148" fmla="*/ 794386 w 2991485"/>
                <a:gd name="connsiteY148" fmla="*/ 300355 h 379095"/>
                <a:gd name="connsiteX149" fmla="*/ 735330 w 2991485"/>
                <a:gd name="connsiteY149" fmla="*/ 273050 h 379095"/>
                <a:gd name="connsiteX150" fmla="*/ 713740 w 2991485"/>
                <a:gd name="connsiteY150" fmla="*/ 201295 h 379095"/>
                <a:gd name="connsiteX151" fmla="*/ 713740 w 2991485"/>
                <a:gd name="connsiteY151" fmla="*/ 197485 h 379095"/>
                <a:gd name="connsiteX152" fmla="*/ 461011 w 2991485"/>
                <a:gd name="connsiteY152" fmla="*/ 272415 h 379095"/>
                <a:gd name="connsiteX153" fmla="*/ 492125 w 2991485"/>
                <a:gd name="connsiteY153" fmla="*/ 267335 h 379095"/>
                <a:gd name="connsiteX154" fmla="*/ 492125 w 2991485"/>
                <a:gd name="connsiteY154" fmla="*/ 120650 h 379095"/>
                <a:gd name="connsiteX155" fmla="*/ 461011 w 2991485"/>
                <a:gd name="connsiteY155" fmla="*/ 115570 h 379095"/>
                <a:gd name="connsiteX156" fmla="*/ 461011 w 2991485"/>
                <a:gd name="connsiteY156" fmla="*/ 91440 h 379095"/>
                <a:gd name="connsiteX157" fmla="*/ 525145 w 2991485"/>
                <a:gd name="connsiteY157" fmla="*/ 91440 h 379095"/>
                <a:gd name="connsiteX158" fmla="*/ 527686 w 2991485"/>
                <a:gd name="connsiteY158" fmla="*/ 121920 h 379095"/>
                <a:gd name="connsiteX159" fmla="*/ 553086 w 2991485"/>
                <a:gd name="connsiteY159" fmla="*/ 96520 h 379095"/>
                <a:gd name="connsiteX160" fmla="*/ 588011 w 2991485"/>
                <a:gd name="connsiteY160" fmla="*/ 87630 h 379095"/>
                <a:gd name="connsiteX161" fmla="*/ 639445 w 2991485"/>
                <a:gd name="connsiteY161" fmla="*/ 107315 h 379095"/>
                <a:gd name="connsiteX162" fmla="*/ 657861 w 2991485"/>
                <a:gd name="connsiteY162" fmla="*/ 167005 h 379095"/>
                <a:gd name="connsiteX163" fmla="*/ 657861 w 2991485"/>
                <a:gd name="connsiteY163" fmla="*/ 267335 h 379095"/>
                <a:gd name="connsiteX164" fmla="*/ 688975 w 2991485"/>
                <a:gd name="connsiteY164" fmla="*/ 272415 h 379095"/>
                <a:gd name="connsiteX165" fmla="*/ 688975 w 2991485"/>
                <a:gd name="connsiteY165" fmla="*/ 296545 h 379095"/>
                <a:gd name="connsiteX166" fmla="*/ 589915 w 2991485"/>
                <a:gd name="connsiteY166" fmla="*/ 296545 h 379095"/>
                <a:gd name="connsiteX167" fmla="*/ 589915 w 2991485"/>
                <a:gd name="connsiteY167" fmla="*/ 272415 h 379095"/>
                <a:gd name="connsiteX168" fmla="*/ 621030 w 2991485"/>
                <a:gd name="connsiteY168" fmla="*/ 267335 h 379095"/>
                <a:gd name="connsiteX169" fmla="*/ 621030 w 2991485"/>
                <a:gd name="connsiteY169" fmla="*/ 167640 h 379095"/>
                <a:gd name="connsiteX170" fmla="*/ 610236 w 2991485"/>
                <a:gd name="connsiteY170" fmla="*/ 128905 h 379095"/>
                <a:gd name="connsiteX171" fmla="*/ 577850 w 2991485"/>
                <a:gd name="connsiteY171" fmla="*/ 117475 h 379095"/>
                <a:gd name="connsiteX172" fmla="*/ 549275 w 2991485"/>
                <a:gd name="connsiteY172" fmla="*/ 125095 h 379095"/>
                <a:gd name="connsiteX173" fmla="*/ 529590 w 2991485"/>
                <a:gd name="connsiteY173" fmla="*/ 146050 h 379095"/>
                <a:gd name="connsiteX174" fmla="*/ 529590 w 2991485"/>
                <a:gd name="connsiteY174" fmla="*/ 266700 h 379095"/>
                <a:gd name="connsiteX175" fmla="*/ 560705 w 2991485"/>
                <a:gd name="connsiteY175" fmla="*/ 271780 h 379095"/>
                <a:gd name="connsiteX176" fmla="*/ 560705 w 2991485"/>
                <a:gd name="connsiteY176" fmla="*/ 295910 h 379095"/>
                <a:gd name="connsiteX177" fmla="*/ 461645 w 2991485"/>
                <a:gd name="connsiteY177" fmla="*/ 295910 h 379095"/>
                <a:gd name="connsiteX178" fmla="*/ 461645 w 2991485"/>
                <a:gd name="connsiteY178" fmla="*/ 272415 h 379095"/>
                <a:gd name="connsiteX179" fmla="*/ 345440 w 2991485"/>
                <a:gd name="connsiteY179" fmla="*/ 116840 h 379095"/>
                <a:gd name="connsiteX180" fmla="*/ 313690 w 2991485"/>
                <a:gd name="connsiteY180" fmla="*/ 132715 h 379095"/>
                <a:gd name="connsiteX181" fmla="*/ 297180 w 2991485"/>
                <a:gd name="connsiteY181" fmla="*/ 172720 h 379095"/>
                <a:gd name="connsiteX182" fmla="*/ 297815 w 2991485"/>
                <a:gd name="connsiteY182" fmla="*/ 173990 h 379095"/>
                <a:gd name="connsiteX183" fmla="*/ 392430 w 2991485"/>
                <a:gd name="connsiteY183" fmla="*/ 173990 h 379095"/>
                <a:gd name="connsiteX184" fmla="*/ 392430 w 2991485"/>
                <a:gd name="connsiteY184" fmla="*/ 168910 h 379095"/>
                <a:gd name="connsiteX185" fmla="*/ 380365 w 2991485"/>
                <a:gd name="connsiteY185" fmla="*/ 132080 h 379095"/>
                <a:gd name="connsiteX186" fmla="*/ 345440 w 2991485"/>
                <a:gd name="connsiteY186" fmla="*/ 116840 h 379095"/>
                <a:gd name="connsiteX187" fmla="*/ 351155 w 2991485"/>
                <a:gd name="connsiteY187" fmla="*/ 300355 h 379095"/>
                <a:gd name="connsiteX188" fmla="*/ 283211 w 2991485"/>
                <a:gd name="connsiteY188" fmla="*/ 271780 h 379095"/>
                <a:gd name="connsiteX189" fmla="*/ 257811 w 2991485"/>
                <a:gd name="connsiteY189" fmla="*/ 198120 h 379095"/>
                <a:gd name="connsiteX190" fmla="*/ 257811 w 2991485"/>
                <a:gd name="connsiteY190" fmla="*/ 189865 h 379095"/>
                <a:gd name="connsiteX191" fmla="*/ 283845 w 2991485"/>
                <a:gd name="connsiteY191" fmla="*/ 116840 h 379095"/>
                <a:gd name="connsiteX192" fmla="*/ 345440 w 2991485"/>
                <a:gd name="connsiteY192" fmla="*/ 87630 h 379095"/>
                <a:gd name="connsiteX193" fmla="*/ 408305 w 2991485"/>
                <a:gd name="connsiteY193" fmla="*/ 112395 h 379095"/>
                <a:gd name="connsiteX194" fmla="*/ 429895 w 2991485"/>
                <a:gd name="connsiteY194" fmla="*/ 179070 h 379095"/>
                <a:gd name="connsiteX195" fmla="*/ 429895 w 2991485"/>
                <a:gd name="connsiteY195" fmla="*/ 202565 h 379095"/>
                <a:gd name="connsiteX196" fmla="*/ 297180 w 2991485"/>
                <a:gd name="connsiteY196" fmla="*/ 202565 h 379095"/>
                <a:gd name="connsiteX197" fmla="*/ 296545 w 2991485"/>
                <a:gd name="connsiteY197" fmla="*/ 203200 h 379095"/>
                <a:gd name="connsiteX198" fmla="*/ 311786 w 2991485"/>
                <a:gd name="connsiteY198" fmla="*/ 252095 h 379095"/>
                <a:gd name="connsiteX199" fmla="*/ 352425 w 2991485"/>
                <a:gd name="connsiteY199" fmla="*/ 271145 h 379095"/>
                <a:gd name="connsiteX200" fmla="*/ 385445 w 2991485"/>
                <a:gd name="connsiteY200" fmla="*/ 266065 h 379095"/>
                <a:gd name="connsiteX201" fmla="*/ 410211 w 2991485"/>
                <a:gd name="connsiteY201" fmla="*/ 251460 h 379095"/>
                <a:gd name="connsiteX202" fmla="*/ 424815 w 2991485"/>
                <a:gd name="connsiteY202" fmla="*/ 275590 h 379095"/>
                <a:gd name="connsiteX203" fmla="*/ 395605 w 2991485"/>
                <a:gd name="connsiteY203" fmla="*/ 293370 h 379095"/>
                <a:gd name="connsiteX204" fmla="*/ 351155 w 2991485"/>
                <a:gd name="connsiteY204" fmla="*/ 300355 h 379095"/>
                <a:gd name="connsiteX205" fmla="*/ 2881630 w 2991485"/>
                <a:gd name="connsiteY205" fmla="*/ 269240 h 379095"/>
                <a:gd name="connsiteX206" fmla="*/ 2915286 w 2991485"/>
                <a:gd name="connsiteY206" fmla="*/ 260350 h 379095"/>
                <a:gd name="connsiteX207" fmla="*/ 2937511 w 2991485"/>
                <a:gd name="connsiteY207" fmla="*/ 238760 h 379095"/>
                <a:gd name="connsiteX208" fmla="*/ 2937511 w 2991485"/>
                <a:gd name="connsiteY208" fmla="*/ 205105 h 379095"/>
                <a:gd name="connsiteX209" fmla="*/ 2897505 w 2991485"/>
                <a:gd name="connsiteY209" fmla="*/ 205105 h 379095"/>
                <a:gd name="connsiteX210" fmla="*/ 2861311 w 2991485"/>
                <a:gd name="connsiteY210" fmla="*/ 215900 h 379095"/>
                <a:gd name="connsiteX211" fmla="*/ 2847975 w 2991485"/>
                <a:gd name="connsiteY211" fmla="*/ 241935 h 379095"/>
                <a:gd name="connsiteX212" fmla="*/ 2856230 w 2991485"/>
                <a:gd name="connsiteY212" fmla="*/ 262255 h 379095"/>
                <a:gd name="connsiteX213" fmla="*/ 2881630 w 2991485"/>
                <a:gd name="connsiteY213" fmla="*/ 269240 h 379095"/>
                <a:gd name="connsiteX214" fmla="*/ 2941955 w 2991485"/>
                <a:gd name="connsiteY214" fmla="*/ 296545 h 379095"/>
                <a:gd name="connsiteX215" fmla="*/ 2939415 w 2991485"/>
                <a:gd name="connsiteY215" fmla="*/ 281305 h 379095"/>
                <a:gd name="connsiteX216" fmla="*/ 2938146 w 2991485"/>
                <a:gd name="connsiteY216" fmla="*/ 267970 h 379095"/>
                <a:gd name="connsiteX217" fmla="*/ 2910840 w 2991485"/>
                <a:gd name="connsiteY217" fmla="*/ 290830 h 379095"/>
                <a:gd name="connsiteX218" fmla="*/ 2876550 w 2991485"/>
                <a:gd name="connsiteY218" fmla="*/ 300355 h 379095"/>
                <a:gd name="connsiteX219" fmla="*/ 2827655 w 2991485"/>
                <a:gd name="connsiteY219" fmla="*/ 284480 h 379095"/>
                <a:gd name="connsiteX220" fmla="*/ 2811146 w 2991485"/>
                <a:gd name="connsiteY220" fmla="*/ 240665 h 379095"/>
                <a:gd name="connsiteX221" fmla="*/ 2834640 w 2991485"/>
                <a:gd name="connsiteY221" fmla="*/ 195580 h 379095"/>
                <a:gd name="connsiteX222" fmla="*/ 2899411 w 2991485"/>
                <a:gd name="connsiteY222" fmla="*/ 179705 h 379095"/>
                <a:gd name="connsiteX223" fmla="*/ 2938146 w 2991485"/>
                <a:gd name="connsiteY223" fmla="*/ 179705 h 379095"/>
                <a:gd name="connsiteX224" fmla="*/ 2938146 w 2991485"/>
                <a:gd name="connsiteY224" fmla="*/ 155575 h 379095"/>
                <a:gd name="connsiteX225" fmla="*/ 2926715 w 2991485"/>
                <a:gd name="connsiteY225" fmla="*/ 127000 h 379095"/>
                <a:gd name="connsiteX226" fmla="*/ 2894965 w 2991485"/>
                <a:gd name="connsiteY226" fmla="*/ 116840 h 379095"/>
                <a:gd name="connsiteX227" fmla="*/ 2870200 w 2991485"/>
                <a:gd name="connsiteY227" fmla="*/ 120650 h 379095"/>
                <a:gd name="connsiteX228" fmla="*/ 2853055 w 2991485"/>
                <a:gd name="connsiteY228" fmla="*/ 130810 h 379095"/>
                <a:gd name="connsiteX229" fmla="*/ 2849246 w 2991485"/>
                <a:gd name="connsiteY229" fmla="*/ 152400 h 379095"/>
                <a:gd name="connsiteX230" fmla="*/ 2820671 w 2991485"/>
                <a:gd name="connsiteY230" fmla="*/ 152400 h 379095"/>
                <a:gd name="connsiteX231" fmla="*/ 2820671 w 2991485"/>
                <a:gd name="connsiteY231" fmla="*/ 112395 h 379095"/>
                <a:gd name="connsiteX232" fmla="*/ 2854325 w 2991485"/>
                <a:gd name="connsiteY232" fmla="*/ 94615 h 379095"/>
                <a:gd name="connsiteX233" fmla="*/ 2897505 w 2991485"/>
                <a:gd name="connsiteY233" fmla="*/ 87630 h 379095"/>
                <a:gd name="connsiteX234" fmla="*/ 2954021 w 2991485"/>
                <a:gd name="connsiteY234" fmla="*/ 105410 h 379095"/>
                <a:gd name="connsiteX235" fmla="*/ 2975611 w 2991485"/>
                <a:gd name="connsiteY235" fmla="*/ 156210 h 379095"/>
                <a:gd name="connsiteX236" fmla="*/ 2975611 w 2991485"/>
                <a:gd name="connsiteY236" fmla="*/ 254635 h 379095"/>
                <a:gd name="connsiteX237" fmla="*/ 2975611 w 2991485"/>
                <a:gd name="connsiteY237" fmla="*/ 262255 h 379095"/>
                <a:gd name="connsiteX238" fmla="*/ 2976246 w 2991485"/>
                <a:gd name="connsiteY238" fmla="*/ 269875 h 379095"/>
                <a:gd name="connsiteX239" fmla="*/ 2991486 w 2991485"/>
                <a:gd name="connsiteY239" fmla="*/ 271780 h 379095"/>
                <a:gd name="connsiteX240" fmla="*/ 2991486 w 2991485"/>
                <a:gd name="connsiteY240" fmla="*/ 295910 h 379095"/>
                <a:gd name="connsiteX241" fmla="*/ 2941955 w 2991485"/>
                <a:gd name="connsiteY241" fmla="*/ 295910 h 379095"/>
                <a:gd name="connsiteX242" fmla="*/ 2748915 w 2991485"/>
                <a:gd name="connsiteY242" fmla="*/ 38735 h 379095"/>
                <a:gd name="connsiteX243" fmla="*/ 2711450 w 2991485"/>
                <a:gd name="connsiteY243" fmla="*/ 38735 h 379095"/>
                <a:gd name="connsiteX244" fmla="*/ 2711450 w 2991485"/>
                <a:gd name="connsiteY244" fmla="*/ 635 h 379095"/>
                <a:gd name="connsiteX245" fmla="*/ 2748915 w 2991485"/>
                <a:gd name="connsiteY245" fmla="*/ 635 h 379095"/>
                <a:gd name="connsiteX246" fmla="*/ 2748915 w 2991485"/>
                <a:gd name="connsiteY246" fmla="*/ 38735 h 379095"/>
                <a:gd name="connsiteX247" fmla="*/ 2680971 w 2991485"/>
                <a:gd name="connsiteY247" fmla="*/ 272415 h 379095"/>
                <a:gd name="connsiteX248" fmla="*/ 2712086 w 2991485"/>
                <a:gd name="connsiteY248" fmla="*/ 267335 h 379095"/>
                <a:gd name="connsiteX249" fmla="*/ 2712086 w 2991485"/>
                <a:gd name="connsiteY249" fmla="*/ 120650 h 379095"/>
                <a:gd name="connsiteX250" fmla="*/ 2680971 w 2991485"/>
                <a:gd name="connsiteY250" fmla="*/ 115570 h 379095"/>
                <a:gd name="connsiteX251" fmla="*/ 2680971 w 2991485"/>
                <a:gd name="connsiteY251" fmla="*/ 91440 h 379095"/>
                <a:gd name="connsiteX252" fmla="*/ 2748915 w 2991485"/>
                <a:gd name="connsiteY252" fmla="*/ 91440 h 379095"/>
                <a:gd name="connsiteX253" fmla="*/ 2748915 w 2991485"/>
                <a:gd name="connsiteY253" fmla="*/ 267335 h 379095"/>
                <a:gd name="connsiteX254" fmla="*/ 2780030 w 2991485"/>
                <a:gd name="connsiteY254" fmla="*/ 272415 h 379095"/>
                <a:gd name="connsiteX255" fmla="*/ 2780030 w 2991485"/>
                <a:gd name="connsiteY255" fmla="*/ 296545 h 379095"/>
                <a:gd name="connsiteX256" fmla="*/ 2680971 w 2991485"/>
                <a:gd name="connsiteY256" fmla="*/ 296545 h 379095"/>
                <a:gd name="connsiteX257" fmla="*/ 2680971 w 2991485"/>
                <a:gd name="connsiteY257" fmla="*/ 272415 h 379095"/>
                <a:gd name="connsiteX258" fmla="*/ 2485390 w 2991485"/>
                <a:gd name="connsiteY258" fmla="*/ 201930 h 379095"/>
                <a:gd name="connsiteX259" fmla="*/ 2498090 w 2991485"/>
                <a:gd name="connsiteY259" fmla="*/ 251460 h 379095"/>
                <a:gd name="connsiteX260" fmla="*/ 2537461 w 2991485"/>
                <a:gd name="connsiteY260" fmla="*/ 270510 h 379095"/>
                <a:gd name="connsiteX261" fmla="*/ 2565400 w 2991485"/>
                <a:gd name="connsiteY261" fmla="*/ 262890 h 379095"/>
                <a:gd name="connsiteX262" fmla="*/ 2584450 w 2991485"/>
                <a:gd name="connsiteY262" fmla="*/ 241300 h 379095"/>
                <a:gd name="connsiteX263" fmla="*/ 2584450 w 2991485"/>
                <a:gd name="connsiteY263" fmla="*/ 146050 h 379095"/>
                <a:gd name="connsiteX264" fmla="*/ 2565400 w 2991485"/>
                <a:gd name="connsiteY264" fmla="*/ 125730 h 379095"/>
                <a:gd name="connsiteX265" fmla="*/ 2537461 w 2991485"/>
                <a:gd name="connsiteY265" fmla="*/ 118110 h 379095"/>
                <a:gd name="connsiteX266" fmla="*/ 2498090 w 2991485"/>
                <a:gd name="connsiteY266" fmla="*/ 140335 h 379095"/>
                <a:gd name="connsiteX267" fmla="*/ 2485390 w 2991485"/>
                <a:gd name="connsiteY267" fmla="*/ 198120 h 379095"/>
                <a:gd name="connsiteX268" fmla="*/ 2485390 w 2991485"/>
                <a:gd name="connsiteY268" fmla="*/ 201930 h 379095"/>
                <a:gd name="connsiteX269" fmla="*/ 2585721 w 2991485"/>
                <a:gd name="connsiteY269" fmla="*/ 271780 h 379095"/>
                <a:gd name="connsiteX270" fmla="*/ 2560955 w 2991485"/>
                <a:gd name="connsiteY270" fmla="*/ 292735 h 379095"/>
                <a:gd name="connsiteX271" fmla="*/ 2527300 w 2991485"/>
                <a:gd name="connsiteY271" fmla="*/ 299720 h 379095"/>
                <a:gd name="connsiteX272" fmla="*/ 2468880 w 2991485"/>
                <a:gd name="connsiteY272" fmla="*/ 272415 h 379095"/>
                <a:gd name="connsiteX273" fmla="*/ 2447925 w 2991485"/>
                <a:gd name="connsiteY273" fmla="*/ 200660 h 379095"/>
                <a:gd name="connsiteX274" fmla="*/ 2447925 w 2991485"/>
                <a:gd name="connsiteY274" fmla="*/ 196850 h 379095"/>
                <a:gd name="connsiteX275" fmla="*/ 2468880 w 2991485"/>
                <a:gd name="connsiteY275" fmla="*/ 116840 h 379095"/>
                <a:gd name="connsiteX276" fmla="*/ 2527936 w 2991485"/>
                <a:gd name="connsiteY276" fmla="*/ 86360 h 379095"/>
                <a:gd name="connsiteX277" fmla="*/ 2560321 w 2991485"/>
                <a:gd name="connsiteY277" fmla="*/ 93345 h 379095"/>
                <a:gd name="connsiteX278" fmla="*/ 2583815 w 2991485"/>
                <a:gd name="connsiteY278" fmla="*/ 113030 h 379095"/>
                <a:gd name="connsiteX279" fmla="*/ 2583815 w 2991485"/>
                <a:gd name="connsiteY279" fmla="*/ 29210 h 379095"/>
                <a:gd name="connsiteX280" fmla="*/ 2552700 w 2991485"/>
                <a:gd name="connsiteY280" fmla="*/ 24130 h 379095"/>
                <a:gd name="connsiteX281" fmla="*/ 2552700 w 2991485"/>
                <a:gd name="connsiteY281" fmla="*/ 0 h 379095"/>
                <a:gd name="connsiteX282" fmla="*/ 2583815 w 2991485"/>
                <a:gd name="connsiteY282" fmla="*/ 0 h 379095"/>
                <a:gd name="connsiteX283" fmla="*/ 2621280 w 2991485"/>
                <a:gd name="connsiteY283" fmla="*/ 0 h 379095"/>
                <a:gd name="connsiteX284" fmla="*/ 2621280 w 2991485"/>
                <a:gd name="connsiteY284" fmla="*/ 266065 h 379095"/>
                <a:gd name="connsiteX285" fmla="*/ 2652396 w 2991485"/>
                <a:gd name="connsiteY285" fmla="*/ 271145 h 379095"/>
                <a:gd name="connsiteX286" fmla="*/ 2652396 w 2991485"/>
                <a:gd name="connsiteY286" fmla="*/ 295275 h 379095"/>
                <a:gd name="connsiteX287" fmla="*/ 2588896 w 2991485"/>
                <a:gd name="connsiteY287" fmla="*/ 295275 h 379095"/>
                <a:gd name="connsiteX288" fmla="*/ 2585721 w 2991485"/>
                <a:gd name="connsiteY288" fmla="*/ 271780 h 379095"/>
                <a:gd name="connsiteX289" fmla="*/ 2194561 w 2991485"/>
                <a:gd name="connsiteY289" fmla="*/ 272415 h 379095"/>
                <a:gd name="connsiteX290" fmla="*/ 2225675 w 2991485"/>
                <a:gd name="connsiteY290" fmla="*/ 267335 h 379095"/>
                <a:gd name="connsiteX291" fmla="*/ 2225675 w 2991485"/>
                <a:gd name="connsiteY291" fmla="*/ 120650 h 379095"/>
                <a:gd name="connsiteX292" fmla="*/ 2194561 w 2991485"/>
                <a:gd name="connsiteY292" fmla="*/ 115570 h 379095"/>
                <a:gd name="connsiteX293" fmla="*/ 2194561 w 2991485"/>
                <a:gd name="connsiteY293" fmla="*/ 91440 h 379095"/>
                <a:gd name="connsiteX294" fmla="*/ 2258696 w 2991485"/>
                <a:gd name="connsiteY294" fmla="*/ 91440 h 379095"/>
                <a:gd name="connsiteX295" fmla="*/ 2261236 w 2991485"/>
                <a:gd name="connsiteY295" fmla="*/ 121920 h 379095"/>
                <a:gd name="connsiteX296" fmla="*/ 2286636 w 2991485"/>
                <a:gd name="connsiteY296" fmla="*/ 96520 h 379095"/>
                <a:gd name="connsiteX297" fmla="*/ 2321561 w 2991485"/>
                <a:gd name="connsiteY297" fmla="*/ 87630 h 379095"/>
                <a:gd name="connsiteX298" fmla="*/ 2372996 w 2991485"/>
                <a:gd name="connsiteY298" fmla="*/ 107315 h 379095"/>
                <a:gd name="connsiteX299" fmla="*/ 2391411 w 2991485"/>
                <a:gd name="connsiteY299" fmla="*/ 167005 h 379095"/>
                <a:gd name="connsiteX300" fmla="*/ 2391411 w 2991485"/>
                <a:gd name="connsiteY300" fmla="*/ 267335 h 379095"/>
                <a:gd name="connsiteX301" fmla="*/ 2422525 w 2991485"/>
                <a:gd name="connsiteY301" fmla="*/ 272415 h 379095"/>
                <a:gd name="connsiteX302" fmla="*/ 2422525 w 2991485"/>
                <a:gd name="connsiteY302" fmla="*/ 296545 h 379095"/>
                <a:gd name="connsiteX303" fmla="*/ 2323465 w 2991485"/>
                <a:gd name="connsiteY303" fmla="*/ 296545 h 379095"/>
                <a:gd name="connsiteX304" fmla="*/ 2323465 w 2991485"/>
                <a:gd name="connsiteY304" fmla="*/ 272415 h 379095"/>
                <a:gd name="connsiteX305" fmla="*/ 2354580 w 2991485"/>
                <a:gd name="connsiteY305" fmla="*/ 267335 h 379095"/>
                <a:gd name="connsiteX306" fmla="*/ 2354580 w 2991485"/>
                <a:gd name="connsiteY306" fmla="*/ 167640 h 379095"/>
                <a:gd name="connsiteX307" fmla="*/ 2343786 w 2991485"/>
                <a:gd name="connsiteY307" fmla="*/ 128905 h 379095"/>
                <a:gd name="connsiteX308" fmla="*/ 2311400 w 2991485"/>
                <a:gd name="connsiteY308" fmla="*/ 117475 h 379095"/>
                <a:gd name="connsiteX309" fmla="*/ 2282825 w 2991485"/>
                <a:gd name="connsiteY309" fmla="*/ 125095 h 379095"/>
                <a:gd name="connsiteX310" fmla="*/ 2263140 w 2991485"/>
                <a:gd name="connsiteY310" fmla="*/ 146050 h 379095"/>
                <a:gd name="connsiteX311" fmla="*/ 2263140 w 2991485"/>
                <a:gd name="connsiteY311" fmla="*/ 266700 h 379095"/>
                <a:gd name="connsiteX312" fmla="*/ 2294255 w 2991485"/>
                <a:gd name="connsiteY312" fmla="*/ 271780 h 379095"/>
                <a:gd name="connsiteX313" fmla="*/ 2294255 w 2991485"/>
                <a:gd name="connsiteY313" fmla="*/ 295910 h 379095"/>
                <a:gd name="connsiteX314" fmla="*/ 2195196 w 2991485"/>
                <a:gd name="connsiteY314" fmla="*/ 295910 h 379095"/>
                <a:gd name="connsiteX315" fmla="*/ 2195196 w 2991485"/>
                <a:gd name="connsiteY315" fmla="*/ 272415 h 379095"/>
                <a:gd name="connsiteX316" fmla="*/ 2071371 w 2991485"/>
                <a:gd name="connsiteY316" fmla="*/ 44450 h 379095"/>
                <a:gd name="connsiteX317" fmla="*/ 2071371 w 2991485"/>
                <a:gd name="connsiteY317" fmla="*/ 20320 h 379095"/>
                <a:gd name="connsiteX318" fmla="*/ 2170430 w 2991485"/>
                <a:gd name="connsiteY318" fmla="*/ 20320 h 379095"/>
                <a:gd name="connsiteX319" fmla="*/ 2170430 w 2991485"/>
                <a:gd name="connsiteY319" fmla="*/ 44450 h 379095"/>
                <a:gd name="connsiteX320" fmla="*/ 2139315 w 2991485"/>
                <a:gd name="connsiteY320" fmla="*/ 49530 h 379095"/>
                <a:gd name="connsiteX321" fmla="*/ 2139315 w 2991485"/>
                <a:gd name="connsiteY321" fmla="*/ 266700 h 379095"/>
                <a:gd name="connsiteX322" fmla="*/ 2170430 w 2991485"/>
                <a:gd name="connsiteY322" fmla="*/ 271780 h 379095"/>
                <a:gd name="connsiteX323" fmla="*/ 2170430 w 2991485"/>
                <a:gd name="connsiteY323" fmla="*/ 295910 h 379095"/>
                <a:gd name="connsiteX324" fmla="*/ 2071371 w 2991485"/>
                <a:gd name="connsiteY324" fmla="*/ 295910 h 379095"/>
                <a:gd name="connsiteX325" fmla="*/ 2071371 w 2991485"/>
                <a:gd name="connsiteY325" fmla="*/ 272415 h 379095"/>
                <a:gd name="connsiteX326" fmla="*/ 2102486 w 2991485"/>
                <a:gd name="connsiteY326" fmla="*/ 267335 h 379095"/>
                <a:gd name="connsiteX327" fmla="*/ 2102486 w 2991485"/>
                <a:gd name="connsiteY327" fmla="*/ 50165 h 379095"/>
                <a:gd name="connsiteX328" fmla="*/ 2071371 w 2991485"/>
                <a:gd name="connsiteY328" fmla="*/ 44450 h 379095"/>
                <a:gd name="connsiteX329" fmla="*/ 1944371 w 2991485"/>
                <a:gd name="connsiteY329" fmla="*/ 282575 h 379095"/>
                <a:gd name="connsiteX330" fmla="*/ 1934846 w 2991485"/>
                <a:gd name="connsiteY330" fmla="*/ 321310 h 379095"/>
                <a:gd name="connsiteX331" fmla="*/ 1910080 w 2991485"/>
                <a:gd name="connsiteY331" fmla="*/ 354965 h 379095"/>
                <a:gd name="connsiteX332" fmla="*/ 1889125 w 2991485"/>
                <a:gd name="connsiteY332" fmla="*/ 340995 h 379095"/>
                <a:gd name="connsiteX333" fmla="*/ 1902461 w 2991485"/>
                <a:gd name="connsiteY333" fmla="*/ 313055 h 379095"/>
                <a:gd name="connsiteX334" fmla="*/ 1906905 w 2991485"/>
                <a:gd name="connsiteY334" fmla="*/ 283210 h 379095"/>
                <a:gd name="connsiteX335" fmla="*/ 1906905 w 2991485"/>
                <a:gd name="connsiteY335" fmla="*/ 254635 h 379095"/>
                <a:gd name="connsiteX336" fmla="*/ 1944371 w 2991485"/>
                <a:gd name="connsiteY336" fmla="*/ 254635 h 379095"/>
                <a:gd name="connsiteX337" fmla="*/ 1944371 w 2991485"/>
                <a:gd name="connsiteY337" fmla="*/ 282575 h 379095"/>
                <a:gd name="connsiteX338" fmla="*/ 67945 w 2991485"/>
                <a:gd name="connsiteY338" fmla="*/ 137795 h 379095"/>
                <a:gd name="connsiteX339" fmla="*/ 130175 w 2991485"/>
                <a:gd name="connsiteY339" fmla="*/ 137795 h 379095"/>
                <a:gd name="connsiteX340" fmla="*/ 162561 w 2991485"/>
                <a:gd name="connsiteY340" fmla="*/ 125730 h 379095"/>
                <a:gd name="connsiteX341" fmla="*/ 175261 w 2991485"/>
                <a:gd name="connsiteY341" fmla="*/ 93980 h 379095"/>
                <a:gd name="connsiteX342" fmla="*/ 161290 w 2991485"/>
                <a:gd name="connsiteY342" fmla="*/ 60325 h 379095"/>
                <a:gd name="connsiteX343" fmla="*/ 120650 w 2991485"/>
                <a:gd name="connsiteY343" fmla="*/ 49530 h 379095"/>
                <a:gd name="connsiteX344" fmla="*/ 67945 w 2991485"/>
                <a:gd name="connsiteY344" fmla="*/ 49530 h 379095"/>
                <a:gd name="connsiteX345" fmla="*/ 67945 w 2991485"/>
                <a:gd name="connsiteY345" fmla="*/ 137795 h 379095"/>
                <a:gd name="connsiteX346" fmla="*/ 67945 w 2991485"/>
                <a:gd name="connsiteY346" fmla="*/ 167005 h 379095"/>
                <a:gd name="connsiteX347" fmla="*/ 67945 w 2991485"/>
                <a:gd name="connsiteY347" fmla="*/ 267335 h 379095"/>
                <a:gd name="connsiteX348" fmla="*/ 132080 w 2991485"/>
                <a:gd name="connsiteY348" fmla="*/ 267335 h 379095"/>
                <a:gd name="connsiteX349" fmla="*/ 172086 w 2991485"/>
                <a:gd name="connsiteY349" fmla="*/ 254635 h 379095"/>
                <a:gd name="connsiteX350" fmla="*/ 186055 w 2991485"/>
                <a:gd name="connsiteY350" fmla="*/ 219075 h 379095"/>
                <a:gd name="connsiteX351" fmla="*/ 173990 w 2991485"/>
                <a:gd name="connsiteY351" fmla="*/ 180975 h 379095"/>
                <a:gd name="connsiteX352" fmla="*/ 137795 w 2991485"/>
                <a:gd name="connsiteY352" fmla="*/ 167005 h 379095"/>
                <a:gd name="connsiteX353" fmla="*/ 67945 w 2991485"/>
                <a:gd name="connsiteY353" fmla="*/ 167005 h 379095"/>
                <a:gd name="connsiteX354" fmla="*/ 120650 w 2991485"/>
                <a:gd name="connsiteY354" fmla="*/ 20320 h 379095"/>
                <a:gd name="connsiteX355" fmla="*/ 187961 w 2991485"/>
                <a:gd name="connsiteY355" fmla="*/ 38735 h 379095"/>
                <a:gd name="connsiteX356" fmla="*/ 212090 w 2991485"/>
                <a:gd name="connsiteY356" fmla="*/ 94615 h 379095"/>
                <a:gd name="connsiteX357" fmla="*/ 200661 w 2991485"/>
                <a:gd name="connsiteY357" fmla="*/ 127635 h 379095"/>
                <a:gd name="connsiteX358" fmla="*/ 170180 w 2991485"/>
                <a:gd name="connsiteY358" fmla="*/ 149225 h 379095"/>
                <a:gd name="connsiteX359" fmla="*/ 209550 w 2991485"/>
                <a:gd name="connsiteY359" fmla="*/ 173355 h 379095"/>
                <a:gd name="connsiteX360" fmla="*/ 224155 w 2991485"/>
                <a:gd name="connsiteY360" fmla="*/ 217805 h 379095"/>
                <a:gd name="connsiteX361" fmla="*/ 199390 w 2991485"/>
                <a:gd name="connsiteY361" fmla="*/ 275590 h 379095"/>
                <a:gd name="connsiteX362" fmla="*/ 132715 w 2991485"/>
                <a:gd name="connsiteY362" fmla="*/ 295275 h 379095"/>
                <a:gd name="connsiteX363" fmla="*/ 0 w 2991485"/>
                <a:gd name="connsiteY363" fmla="*/ 295275 h 379095"/>
                <a:gd name="connsiteX364" fmla="*/ 0 w 2991485"/>
                <a:gd name="connsiteY364" fmla="*/ 272415 h 379095"/>
                <a:gd name="connsiteX365" fmla="*/ 31115 w 2991485"/>
                <a:gd name="connsiteY365" fmla="*/ 267335 h 379095"/>
                <a:gd name="connsiteX366" fmla="*/ 31115 w 2991485"/>
                <a:gd name="connsiteY366" fmla="*/ 50165 h 379095"/>
                <a:gd name="connsiteX367" fmla="*/ 0 w 2991485"/>
                <a:gd name="connsiteY367" fmla="*/ 45085 h 379095"/>
                <a:gd name="connsiteX368" fmla="*/ 0 w 2991485"/>
                <a:gd name="connsiteY368" fmla="*/ 20955 h 379095"/>
                <a:gd name="connsiteX369" fmla="*/ 31115 w 2991485"/>
                <a:gd name="connsiteY369" fmla="*/ 20955 h 379095"/>
                <a:gd name="connsiteX370" fmla="*/ 120650 w 2991485"/>
                <a:gd name="connsiteY370" fmla="*/ 20955 h 37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Lst>
              <a:rect l="l" t="t" r="r" b="b"/>
              <a:pathLst>
                <a:path w="2991485" h="379095">
                  <a:moveTo>
                    <a:pt x="1812290" y="266065"/>
                  </a:moveTo>
                  <a:cubicBezTo>
                    <a:pt x="1805940" y="276860"/>
                    <a:pt x="1797686" y="285750"/>
                    <a:pt x="1787525" y="291465"/>
                  </a:cubicBezTo>
                  <a:cubicBezTo>
                    <a:pt x="1777365" y="297180"/>
                    <a:pt x="1765936" y="300355"/>
                    <a:pt x="1752600" y="300355"/>
                  </a:cubicBezTo>
                  <a:cubicBezTo>
                    <a:pt x="1730375" y="300355"/>
                    <a:pt x="1713230" y="293370"/>
                    <a:pt x="1700530" y="278765"/>
                  </a:cubicBezTo>
                  <a:cubicBezTo>
                    <a:pt x="1687830" y="264795"/>
                    <a:pt x="1681480" y="242570"/>
                    <a:pt x="1681480" y="212090"/>
                  </a:cubicBezTo>
                  <a:lnTo>
                    <a:pt x="1681480" y="120650"/>
                  </a:lnTo>
                  <a:lnTo>
                    <a:pt x="1657986" y="115570"/>
                  </a:lnTo>
                  <a:lnTo>
                    <a:pt x="1657986" y="91440"/>
                  </a:lnTo>
                  <a:lnTo>
                    <a:pt x="1681480" y="91440"/>
                  </a:lnTo>
                  <a:lnTo>
                    <a:pt x="1718946" y="91440"/>
                  </a:lnTo>
                  <a:lnTo>
                    <a:pt x="1718946" y="212725"/>
                  </a:lnTo>
                  <a:cubicBezTo>
                    <a:pt x="1718946" y="234315"/>
                    <a:pt x="1722121" y="249555"/>
                    <a:pt x="1728471" y="257810"/>
                  </a:cubicBezTo>
                  <a:cubicBezTo>
                    <a:pt x="1734821" y="266065"/>
                    <a:pt x="1744980" y="269875"/>
                    <a:pt x="1758315" y="269875"/>
                  </a:cubicBezTo>
                  <a:cubicBezTo>
                    <a:pt x="1771650" y="269875"/>
                    <a:pt x="1782446" y="267335"/>
                    <a:pt x="1791336" y="261620"/>
                  </a:cubicBezTo>
                  <a:cubicBezTo>
                    <a:pt x="1800225" y="256540"/>
                    <a:pt x="1806575" y="248920"/>
                    <a:pt x="1811021" y="238760"/>
                  </a:cubicBezTo>
                  <a:lnTo>
                    <a:pt x="1811021" y="120650"/>
                  </a:lnTo>
                  <a:lnTo>
                    <a:pt x="1783715" y="115570"/>
                  </a:lnTo>
                  <a:lnTo>
                    <a:pt x="1783715" y="91440"/>
                  </a:lnTo>
                  <a:lnTo>
                    <a:pt x="1811021" y="91440"/>
                  </a:lnTo>
                  <a:lnTo>
                    <a:pt x="1848486" y="91440"/>
                  </a:lnTo>
                  <a:lnTo>
                    <a:pt x="1848486" y="267335"/>
                  </a:lnTo>
                  <a:lnTo>
                    <a:pt x="1871980" y="272415"/>
                  </a:lnTo>
                  <a:lnTo>
                    <a:pt x="1871980" y="296545"/>
                  </a:lnTo>
                  <a:lnTo>
                    <a:pt x="1814830" y="296545"/>
                  </a:lnTo>
                  <a:lnTo>
                    <a:pt x="1812290" y="266065"/>
                  </a:lnTo>
                  <a:close/>
                  <a:moveTo>
                    <a:pt x="1505586" y="115570"/>
                  </a:moveTo>
                  <a:lnTo>
                    <a:pt x="1505586" y="91440"/>
                  </a:lnTo>
                  <a:lnTo>
                    <a:pt x="1569721" y="91440"/>
                  </a:lnTo>
                  <a:lnTo>
                    <a:pt x="1573530" y="121285"/>
                  </a:lnTo>
                  <a:cubicBezTo>
                    <a:pt x="1579246" y="111125"/>
                    <a:pt x="1586230" y="102870"/>
                    <a:pt x="1595121" y="96520"/>
                  </a:cubicBezTo>
                  <a:cubicBezTo>
                    <a:pt x="1603375" y="90805"/>
                    <a:pt x="1613536" y="87630"/>
                    <a:pt x="1624330" y="87630"/>
                  </a:cubicBezTo>
                  <a:cubicBezTo>
                    <a:pt x="1627505" y="87630"/>
                    <a:pt x="1630046" y="87630"/>
                    <a:pt x="1633221" y="88265"/>
                  </a:cubicBezTo>
                  <a:cubicBezTo>
                    <a:pt x="1636396" y="88900"/>
                    <a:pt x="1638936" y="88900"/>
                    <a:pt x="1640205" y="89535"/>
                  </a:cubicBezTo>
                  <a:lnTo>
                    <a:pt x="1635125" y="124460"/>
                  </a:lnTo>
                  <a:lnTo>
                    <a:pt x="1614171" y="123190"/>
                  </a:lnTo>
                  <a:cubicBezTo>
                    <a:pt x="1604011" y="123190"/>
                    <a:pt x="1595755" y="125730"/>
                    <a:pt x="1589405" y="130175"/>
                  </a:cubicBezTo>
                  <a:cubicBezTo>
                    <a:pt x="1582421" y="134620"/>
                    <a:pt x="1577340" y="141605"/>
                    <a:pt x="1573530" y="149860"/>
                  </a:cubicBezTo>
                  <a:lnTo>
                    <a:pt x="1573530" y="267335"/>
                  </a:lnTo>
                  <a:lnTo>
                    <a:pt x="1604646" y="272415"/>
                  </a:lnTo>
                  <a:lnTo>
                    <a:pt x="1604646" y="296545"/>
                  </a:lnTo>
                  <a:lnTo>
                    <a:pt x="1505586" y="296545"/>
                  </a:lnTo>
                  <a:lnTo>
                    <a:pt x="1505586" y="272415"/>
                  </a:lnTo>
                  <a:lnTo>
                    <a:pt x="1536700" y="267335"/>
                  </a:lnTo>
                  <a:lnTo>
                    <a:pt x="1536700" y="120650"/>
                  </a:lnTo>
                  <a:lnTo>
                    <a:pt x="1505586" y="115570"/>
                  </a:lnTo>
                  <a:close/>
                  <a:moveTo>
                    <a:pt x="1416686" y="266065"/>
                  </a:moveTo>
                  <a:cubicBezTo>
                    <a:pt x="1410336" y="276860"/>
                    <a:pt x="1402080" y="285750"/>
                    <a:pt x="1391921" y="291465"/>
                  </a:cubicBezTo>
                  <a:cubicBezTo>
                    <a:pt x="1381761" y="297180"/>
                    <a:pt x="1370330" y="300355"/>
                    <a:pt x="1356996" y="300355"/>
                  </a:cubicBezTo>
                  <a:cubicBezTo>
                    <a:pt x="1334771" y="300355"/>
                    <a:pt x="1317625" y="293370"/>
                    <a:pt x="1304925" y="278765"/>
                  </a:cubicBezTo>
                  <a:cubicBezTo>
                    <a:pt x="1292225" y="264795"/>
                    <a:pt x="1285875" y="242570"/>
                    <a:pt x="1285875" y="212090"/>
                  </a:cubicBezTo>
                  <a:lnTo>
                    <a:pt x="1285875" y="120650"/>
                  </a:lnTo>
                  <a:lnTo>
                    <a:pt x="1262380" y="115570"/>
                  </a:lnTo>
                  <a:lnTo>
                    <a:pt x="1262380" y="91440"/>
                  </a:lnTo>
                  <a:lnTo>
                    <a:pt x="1285875" y="91440"/>
                  </a:lnTo>
                  <a:lnTo>
                    <a:pt x="1323340" y="91440"/>
                  </a:lnTo>
                  <a:lnTo>
                    <a:pt x="1323340" y="212725"/>
                  </a:lnTo>
                  <a:cubicBezTo>
                    <a:pt x="1323340" y="234315"/>
                    <a:pt x="1326515" y="249555"/>
                    <a:pt x="1332865" y="257810"/>
                  </a:cubicBezTo>
                  <a:cubicBezTo>
                    <a:pt x="1339215" y="266065"/>
                    <a:pt x="1349375" y="269875"/>
                    <a:pt x="1362711" y="269875"/>
                  </a:cubicBezTo>
                  <a:cubicBezTo>
                    <a:pt x="1376046" y="269875"/>
                    <a:pt x="1386840" y="267335"/>
                    <a:pt x="1395730" y="261620"/>
                  </a:cubicBezTo>
                  <a:cubicBezTo>
                    <a:pt x="1404621" y="256540"/>
                    <a:pt x="1410971" y="248920"/>
                    <a:pt x="1415415" y="238760"/>
                  </a:cubicBezTo>
                  <a:lnTo>
                    <a:pt x="1415415" y="120650"/>
                  </a:lnTo>
                  <a:lnTo>
                    <a:pt x="1388111" y="115570"/>
                  </a:lnTo>
                  <a:lnTo>
                    <a:pt x="1388111" y="91440"/>
                  </a:lnTo>
                  <a:lnTo>
                    <a:pt x="1415415" y="91440"/>
                  </a:lnTo>
                  <a:lnTo>
                    <a:pt x="1452880" y="91440"/>
                  </a:lnTo>
                  <a:lnTo>
                    <a:pt x="1452880" y="267335"/>
                  </a:lnTo>
                  <a:lnTo>
                    <a:pt x="1476375" y="272415"/>
                  </a:lnTo>
                  <a:lnTo>
                    <a:pt x="1476375" y="296545"/>
                  </a:lnTo>
                  <a:lnTo>
                    <a:pt x="1419225" y="296545"/>
                  </a:lnTo>
                  <a:lnTo>
                    <a:pt x="1416686" y="266065"/>
                  </a:lnTo>
                  <a:close/>
                  <a:moveTo>
                    <a:pt x="1142365" y="24765"/>
                  </a:moveTo>
                  <a:lnTo>
                    <a:pt x="1142365" y="635"/>
                  </a:lnTo>
                  <a:lnTo>
                    <a:pt x="1210311" y="635"/>
                  </a:lnTo>
                  <a:lnTo>
                    <a:pt x="1210311" y="266700"/>
                  </a:lnTo>
                  <a:lnTo>
                    <a:pt x="1241425" y="271780"/>
                  </a:lnTo>
                  <a:lnTo>
                    <a:pt x="1241425" y="295910"/>
                  </a:lnTo>
                  <a:lnTo>
                    <a:pt x="1142365" y="295910"/>
                  </a:lnTo>
                  <a:lnTo>
                    <a:pt x="1142365" y="272415"/>
                  </a:lnTo>
                  <a:lnTo>
                    <a:pt x="1173480" y="267335"/>
                  </a:lnTo>
                  <a:lnTo>
                    <a:pt x="1173480" y="30480"/>
                  </a:lnTo>
                  <a:lnTo>
                    <a:pt x="1142365" y="24765"/>
                  </a:lnTo>
                  <a:close/>
                  <a:moveTo>
                    <a:pt x="1007745" y="269240"/>
                  </a:moveTo>
                  <a:cubicBezTo>
                    <a:pt x="1020445" y="269240"/>
                    <a:pt x="1031240" y="266065"/>
                    <a:pt x="1041400" y="260350"/>
                  </a:cubicBezTo>
                  <a:cubicBezTo>
                    <a:pt x="1051561" y="254635"/>
                    <a:pt x="1059180" y="247015"/>
                    <a:pt x="1063625" y="238760"/>
                  </a:cubicBezTo>
                  <a:lnTo>
                    <a:pt x="1063625" y="205105"/>
                  </a:lnTo>
                  <a:lnTo>
                    <a:pt x="1023620" y="205105"/>
                  </a:lnTo>
                  <a:cubicBezTo>
                    <a:pt x="1008380" y="205105"/>
                    <a:pt x="996315" y="208915"/>
                    <a:pt x="987425" y="215900"/>
                  </a:cubicBezTo>
                  <a:cubicBezTo>
                    <a:pt x="978536" y="222885"/>
                    <a:pt x="974090" y="231775"/>
                    <a:pt x="974090" y="241935"/>
                  </a:cubicBezTo>
                  <a:cubicBezTo>
                    <a:pt x="974090" y="250825"/>
                    <a:pt x="976630" y="257810"/>
                    <a:pt x="982345" y="262255"/>
                  </a:cubicBezTo>
                  <a:cubicBezTo>
                    <a:pt x="988061" y="266700"/>
                    <a:pt x="996315" y="269240"/>
                    <a:pt x="1007745" y="269240"/>
                  </a:cubicBezTo>
                  <a:close/>
                  <a:moveTo>
                    <a:pt x="1067436" y="296545"/>
                  </a:moveTo>
                  <a:cubicBezTo>
                    <a:pt x="1066165" y="290830"/>
                    <a:pt x="1065530" y="285750"/>
                    <a:pt x="1064896" y="281305"/>
                  </a:cubicBezTo>
                  <a:cubicBezTo>
                    <a:pt x="1064261" y="276860"/>
                    <a:pt x="1063625" y="272415"/>
                    <a:pt x="1063625" y="267970"/>
                  </a:cubicBezTo>
                  <a:cubicBezTo>
                    <a:pt x="1056640" y="277495"/>
                    <a:pt x="1047115" y="285115"/>
                    <a:pt x="1036320" y="290830"/>
                  </a:cubicBezTo>
                  <a:cubicBezTo>
                    <a:pt x="1025525" y="297180"/>
                    <a:pt x="1014095" y="299720"/>
                    <a:pt x="1002030" y="300355"/>
                  </a:cubicBezTo>
                  <a:cubicBezTo>
                    <a:pt x="980440" y="300355"/>
                    <a:pt x="964565" y="295275"/>
                    <a:pt x="953136" y="284480"/>
                  </a:cubicBezTo>
                  <a:cubicBezTo>
                    <a:pt x="941705" y="274320"/>
                    <a:pt x="936625" y="259715"/>
                    <a:pt x="936625" y="240665"/>
                  </a:cubicBezTo>
                  <a:cubicBezTo>
                    <a:pt x="936625" y="220980"/>
                    <a:pt x="944245" y="206375"/>
                    <a:pt x="960120" y="195580"/>
                  </a:cubicBezTo>
                  <a:cubicBezTo>
                    <a:pt x="975995" y="184785"/>
                    <a:pt x="997586" y="179705"/>
                    <a:pt x="1024890" y="179705"/>
                  </a:cubicBezTo>
                  <a:lnTo>
                    <a:pt x="1063625" y="179705"/>
                  </a:lnTo>
                  <a:lnTo>
                    <a:pt x="1063625" y="155575"/>
                  </a:lnTo>
                  <a:cubicBezTo>
                    <a:pt x="1063625" y="143510"/>
                    <a:pt x="1059815" y="133985"/>
                    <a:pt x="1052196" y="127000"/>
                  </a:cubicBezTo>
                  <a:cubicBezTo>
                    <a:pt x="1044575" y="120015"/>
                    <a:pt x="1033780" y="116840"/>
                    <a:pt x="1020445" y="116840"/>
                  </a:cubicBezTo>
                  <a:cubicBezTo>
                    <a:pt x="1010920" y="116840"/>
                    <a:pt x="1002665" y="118110"/>
                    <a:pt x="995680" y="120650"/>
                  </a:cubicBezTo>
                  <a:cubicBezTo>
                    <a:pt x="988695" y="123190"/>
                    <a:pt x="982980" y="126365"/>
                    <a:pt x="978536" y="130810"/>
                  </a:cubicBezTo>
                  <a:lnTo>
                    <a:pt x="974725" y="152400"/>
                  </a:lnTo>
                  <a:lnTo>
                    <a:pt x="946150" y="152400"/>
                  </a:lnTo>
                  <a:lnTo>
                    <a:pt x="946150" y="112395"/>
                  </a:lnTo>
                  <a:cubicBezTo>
                    <a:pt x="955675" y="104775"/>
                    <a:pt x="967105" y="99060"/>
                    <a:pt x="979805" y="94615"/>
                  </a:cubicBezTo>
                  <a:cubicBezTo>
                    <a:pt x="993140" y="90170"/>
                    <a:pt x="1007745" y="87630"/>
                    <a:pt x="1022986" y="87630"/>
                  </a:cubicBezTo>
                  <a:cubicBezTo>
                    <a:pt x="1046480" y="87630"/>
                    <a:pt x="1064896" y="93345"/>
                    <a:pt x="1079500" y="105410"/>
                  </a:cubicBezTo>
                  <a:cubicBezTo>
                    <a:pt x="1094105" y="117475"/>
                    <a:pt x="1101090" y="133985"/>
                    <a:pt x="1101090" y="156210"/>
                  </a:cubicBezTo>
                  <a:lnTo>
                    <a:pt x="1101090" y="254635"/>
                  </a:lnTo>
                  <a:cubicBezTo>
                    <a:pt x="1101090" y="257175"/>
                    <a:pt x="1101090" y="259715"/>
                    <a:pt x="1101090" y="262255"/>
                  </a:cubicBezTo>
                  <a:cubicBezTo>
                    <a:pt x="1101090" y="264795"/>
                    <a:pt x="1101090" y="267335"/>
                    <a:pt x="1101725" y="269875"/>
                  </a:cubicBezTo>
                  <a:lnTo>
                    <a:pt x="1116965" y="271780"/>
                  </a:lnTo>
                  <a:lnTo>
                    <a:pt x="1116965" y="295910"/>
                  </a:lnTo>
                  <a:lnTo>
                    <a:pt x="1067436" y="295910"/>
                  </a:lnTo>
                  <a:close/>
                  <a:moveTo>
                    <a:pt x="751840" y="201930"/>
                  </a:moveTo>
                  <a:cubicBezTo>
                    <a:pt x="751840" y="222250"/>
                    <a:pt x="756286" y="238760"/>
                    <a:pt x="765175" y="251460"/>
                  </a:cubicBezTo>
                  <a:cubicBezTo>
                    <a:pt x="774065" y="264160"/>
                    <a:pt x="787400" y="270510"/>
                    <a:pt x="805180" y="270510"/>
                  </a:cubicBezTo>
                  <a:cubicBezTo>
                    <a:pt x="816611" y="270510"/>
                    <a:pt x="826136" y="267970"/>
                    <a:pt x="833120" y="262890"/>
                  </a:cubicBezTo>
                  <a:cubicBezTo>
                    <a:pt x="840740" y="257810"/>
                    <a:pt x="847090" y="250825"/>
                    <a:pt x="852170" y="241300"/>
                  </a:cubicBezTo>
                  <a:lnTo>
                    <a:pt x="852170" y="146685"/>
                  </a:lnTo>
                  <a:cubicBezTo>
                    <a:pt x="847090" y="137795"/>
                    <a:pt x="841375" y="130810"/>
                    <a:pt x="833120" y="125730"/>
                  </a:cubicBezTo>
                  <a:cubicBezTo>
                    <a:pt x="825500" y="120650"/>
                    <a:pt x="815975" y="118110"/>
                    <a:pt x="805180" y="118110"/>
                  </a:cubicBezTo>
                  <a:cubicBezTo>
                    <a:pt x="787400" y="118110"/>
                    <a:pt x="774065" y="125730"/>
                    <a:pt x="765175" y="140335"/>
                  </a:cubicBezTo>
                  <a:cubicBezTo>
                    <a:pt x="756286" y="154940"/>
                    <a:pt x="751840" y="174625"/>
                    <a:pt x="751840" y="197485"/>
                  </a:cubicBezTo>
                  <a:lnTo>
                    <a:pt x="751840" y="201930"/>
                  </a:lnTo>
                  <a:close/>
                  <a:moveTo>
                    <a:pt x="714375" y="197485"/>
                  </a:moveTo>
                  <a:cubicBezTo>
                    <a:pt x="714375" y="164465"/>
                    <a:pt x="721361" y="137795"/>
                    <a:pt x="735965" y="117475"/>
                  </a:cubicBezTo>
                  <a:cubicBezTo>
                    <a:pt x="750570" y="97155"/>
                    <a:pt x="770255" y="86995"/>
                    <a:pt x="795655" y="86995"/>
                  </a:cubicBezTo>
                  <a:cubicBezTo>
                    <a:pt x="808355" y="86995"/>
                    <a:pt x="819786" y="89535"/>
                    <a:pt x="829311" y="94615"/>
                  </a:cubicBezTo>
                  <a:cubicBezTo>
                    <a:pt x="838836" y="99695"/>
                    <a:pt x="847090" y="106680"/>
                    <a:pt x="854075" y="116840"/>
                  </a:cubicBezTo>
                  <a:lnTo>
                    <a:pt x="857250" y="90805"/>
                  </a:lnTo>
                  <a:lnTo>
                    <a:pt x="888365" y="90805"/>
                  </a:lnTo>
                  <a:lnTo>
                    <a:pt x="888365" y="293370"/>
                  </a:lnTo>
                  <a:cubicBezTo>
                    <a:pt x="888365" y="320040"/>
                    <a:pt x="880745" y="340995"/>
                    <a:pt x="866140" y="356235"/>
                  </a:cubicBezTo>
                  <a:cubicBezTo>
                    <a:pt x="851536" y="371475"/>
                    <a:pt x="830580" y="379095"/>
                    <a:pt x="803275" y="379095"/>
                  </a:cubicBezTo>
                  <a:cubicBezTo>
                    <a:pt x="793115" y="379095"/>
                    <a:pt x="782955" y="377825"/>
                    <a:pt x="770890" y="375285"/>
                  </a:cubicBezTo>
                  <a:cubicBezTo>
                    <a:pt x="759461" y="372745"/>
                    <a:pt x="749300" y="368935"/>
                    <a:pt x="740411" y="364490"/>
                  </a:cubicBezTo>
                  <a:lnTo>
                    <a:pt x="749936" y="335280"/>
                  </a:lnTo>
                  <a:cubicBezTo>
                    <a:pt x="756920" y="339090"/>
                    <a:pt x="765175" y="341630"/>
                    <a:pt x="774700" y="344170"/>
                  </a:cubicBezTo>
                  <a:cubicBezTo>
                    <a:pt x="784225" y="346710"/>
                    <a:pt x="793115" y="347980"/>
                    <a:pt x="802640" y="347980"/>
                  </a:cubicBezTo>
                  <a:cubicBezTo>
                    <a:pt x="819150" y="347980"/>
                    <a:pt x="831850" y="343535"/>
                    <a:pt x="839470" y="334010"/>
                  </a:cubicBezTo>
                  <a:cubicBezTo>
                    <a:pt x="847090" y="324485"/>
                    <a:pt x="850900" y="311150"/>
                    <a:pt x="850900" y="294005"/>
                  </a:cubicBezTo>
                  <a:lnTo>
                    <a:pt x="850900" y="274320"/>
                  </a:lnTo>
                  <a:cubicBezTo>
                    <a:pt x="843915" y="283210"/>
                    <a:pt x="836295" y="289560"/>
                    <a:pt x="826770" y="294005"/>
                  </a:cubicBezTo>
                  <a:cubicBezTo>
                    <a:pt x="817245" y="298450"/>
                    <a:pt x="806450" y="300355"/>
                    <a:pt x="794386" y="300355"/>
                  </a:cubicBezTo>
                  <a:cubicBezTo>
                    <a:pt x="768986" y="300355"/>
                    <a:pt x="749300" y="291465"/>
                    <a:pt x="735330" y="273050"/>
                  </a:cubicBezTo>
                  <a:cubicBezTo>
                    <a:pt x="720725" y="254635"/>
                    <a:pt x="713740" y="231140"/>
                    <a:pt x="713740" y="201295"/>
                  </a:cubicBezTo>
                  <a:lnTo>
                    <a:pt x="713740" y="197485"/>
                  </a:lnTo>
                  <a:close/>
                  <a:moveTo>
                    <a:pt x="461011" y="272415"/>
                  </a:moveTo>
                  <a:lnTo>
                    <a:pt x="492125" y="267335"/>
                  </a:lnTo>
                  <a:lnTo>
                    <a:pt x="492125" y="120650"/>
                  </a:lnTo>
                  <a:lnTo>
                    <a:pt x="461011" y="115570"/>
                  </a:lnTo>
                  <a:lnTo>
                    <a:pt x="461011" y="91440"/>
                  </a:lnTo>
                  <a:lnTo>
                    <a:pt x="525145" y="91440"/>
                  </a:lnTo>
                  <a:lnTo>
                    <a:pt x="527686" y="121920"/>
                  </a:lnTo>
                  <a:cubicBezTo>
                    <a:pt x="534670" y="111125"/>
                    <a:pt x="542925" y="102870"/>
                    <a:pt x="553086" y="96520"/>
                  </a:cubicBezTo>
                  <a:cubicBezTo>
                    <a:pt x="563245" y="90805"/>
                    <a:pt x="575311" y="87630"/>
                    <a:pt x="588011" y="87630"/>
                  </a:cubicBezTo>
                  <a:cubicBezTo>
                    <a:pt x="610236" y="87630"/>
                    <a:pt x="627380" y="93980"/>
                    <a:pt x="639445" y="107315"/>
                  </a:cubicBezTo>
                  <a:cubicBezTo>
                    <a:pt x="651511" y="120015"/>
                    <a:pt x="657861" y="140335"/>
                    <a:pt x="657861" y="167005"/>
                  </a:cubicBezTo>
                  <a:lnTo>
                    <a:pt x="657861" y="267335"/>
                  </a:lnTo>
                  <a:lnTo>
                    <a:pt x="688975" y="272415"/>
                  </a:lnTo>
                  <a:lnTo>
                    <a:pt x="688975" y="296545"/>
                  </a:lnTo>
                  <a:lnTo>
                    <a:pt x="589915" y="296545"/>
                  </a:lnTo>
                  <a:lnTo>
                    <a:pt x="589915" y="272415"/>
                  </a:lnTo>
                  <a:lnTo>
                    <a:pt x="621030" y="267335"/>
                  </a:lnTo>
                  <a:lnTo>
                    <a:pt x="621030" y="167640"/>
                  </a:lnTo>
                  <a:cubicBezTo>
                    <a:pt x="621030" y="149225"/>
                    <a:pt x="617220" y="136525"/>
                    <a:pt x="610236" y="128905"/>
                  </a:cubicBezTo>
                  <a:cubicBezTo>
                    <a:pt x="603250" y="121285"/>
                    <a:pt x="592455" y="117475"/>
                    <a:pt x="577850" y="117475"/>
                  </a:cubicBezTo>
                  <a:cubicBezTo>
                    <a:pt x="567055" y="117475"/>
                    <a:pt x="557530" y="120015"/>
                    <a:pt x="549275" y="125095"/>
                  </a:cubicBezTo>
                  <a:cubicBezTo>
                    <a:pt x="541020" y="130175"/>
                    <a:pt x="534670" y="137160"/>
                    <a:pt x="529590" y="146050"/>
                  </a:cubicBezTo>
                  <a:lnTo>
                    <a:pt x="529590" y="266700"/>
                  </a:lnTo>
                  <a:lnTo>
                    <a:pt x="560705" y="271780"/>
                  </a:lnTo>
                  <a:lnTo>
                    <a:pt x="560705" y="295910"/>
                  </a:lnTo>
                  <a:lnTo>
                    <a:pt x="461645" y="295910"/>
                  </a:lnTo>
                  <a:lnTo>
                    <a:pt x="461645" y="272415"/>
                  </a:lnTo>
                  <a:close/>
                  <a:moveTo>
                    <a:pt x="345440" y="116840"/>
                  </a:moveTo>
                  <a:cubicBezTo>
                    <a:pt x="332740" y="116840"/>
                    <a:pt x="322580" y="121920"/>
                    <a:pt x="313690" y="132715"/>
                  </a:cubicBezTo>
                  <a:cubicBezTo>
                    <a:pt x="304800" y="143510"/>
                    <a:pt x="299720" y="156210"/>
                    <a:pt x="297180" y="172720"/>
                  </a:cubicBezTo>
                  <a:lnTo>
                    <a:pt x="297815" y="173990"/>
                  </a:lnTo>
                  <a:lnTo>
                    <a:pt x="392430" y="173990"/>
                  </a:lnTo>
                  <a:lnTo>
                    <a:pt x="392430" y="168910"/>
                  </a:lnTo>
                  <a:cubicBezTo>
                    <a:pt x="392430" y="154305"/>
                    <a:pt x="388620" y="142240"/>
                    <a:pt x="380365" y="132080"/>
                  </a:cubicBezTo>
                  <a:cubicBezTo>
                    <a:pt x="372745" y="121920"/>
                    <a:pt x="361315" y="116840"/>
                    <a:pt x="345440" y="116840"/>
                  </a:cubicBezTo>
                  <a:close/>
                  <a:moveTo>
                    <a:pt x="351155" y="300355"/>
                  </a:moveTo>
                  <a:cubicBezTo>
                    <a:pt x="322580" y="300355"/>
                    <a:pt x="299720" y="290830"/>
                    <a:pt x="283211" y="271780"/>
                  </a:cubicBezTo>
                  <a:cubicBezTo>
                    <a:pt x="266065" y="252730"/>
                    <a:pt x="257811" y="227965"/>
                    <a:pt x="257811" y="198120"/>
                  </a:cubicBezTo>
                  <a:lnTo>
                    <a:pt x="257811" y="189865"/>
                  </a:lnTo>
                  <a:cubicBezTo>
                    <a:pt x="257811" y="160655"/>
                    <a:pt x="266700" y="136525"/>
                    <a:pt x="283845" y="116840"/>
                  </a:cubicBezTo>
                  <a:cubicBezTo>
                    <a:pt x="300990" y="97155"/>
                    <a:pt x="321945" y="87630"/>
                    <a:pt x="345440" y="87630"/>
                  </a:cubicBezTo>
                  <a:cubicBezTo>
                    <a:pt x="372745" y="87630"/>
                    <a:pt x="393700" y="95885"/>
                    <a:pt x="408305" y="112395"/>
                  </a:cubicBezTo>
                  <a:cubicBezTo>
                    <a:pt x="422275" y="128905"/>
                    <a:pt x="429895" y="151130"/>
                    <a:pt x="429895" y="179070"/>
                  </a:cubicBezTo>
                  <a:lnTo>
                    <a:pt x="429895" y="202565"/>
                  </a:lnTo>
                  <a:lnTo>
                    <a:pt x="297180" y="202565"/>
                  </a:lnTo>
                  <a:lnTo>
                    <a:pt x="296545" y="203200"/>
                  </a:lnTo>
                  <a:cubicBezTo>
                    <a:pt x="296545" y="222885"/>
                    <a:pt x="301625" y="239395"/>
                    <a:pt x="311786" y="252095"/>
                  </a:cubicBezTo>
                  <a:cubicBezTo>
                    <a:pt x="321311" y="264795"/>
                    <a:pt x="334645" y="271145"/>
                    <a:pt x="352425" y="271145"/>
                  </a:cubicBezTo>
                  <a:cubicBezTo>
                    <a:pt x="365125" y="271145"/>
                    <a:pt x="375920" y="269240"/>
                    <a:pt x="385445" y="266065"/>
                  </a:cubicBezTo>
                  <a:cubicBezTo>
                    <a:pt x="394970" y="262255"/>
                    <a:pt x="403225" y="257175"/>
                    <a:pt x="410211" y="251460"/>
                  </a:cubicBezTo>
                  <a:lnTo>
                    <a:pt x="424815" y="275590"/>
                  </a:lnTo>
                  <a:cubicBezTo>
                    <a:pt x="417195" y="282575"/>
                    <a:pt x="407670" y="288925"/>
                    <a:pt x="395605" y="293370"/>
                  </a:cubicBezTo>
                  <a:cubicBezTo>
                    <a:pt x="382905" y="297815"/>
                    <a:pt x="368300" y="300355"/>
                    <a:pt x="351155" y="300355"/>
                  </a:cubicBezTo>
                  <a:close/>
                  <a:moveTo>
                    <a:pt x="2881630" y="269240"/>
                  </a:moveTo>
                  <a:cubicBezTo>
                    <a:pt x="2894330" y="269240"/>
                    <a:pt x="2905125" y="266065"/>
                    <a:pt x="2915286" y="260350"/>
                  </a:cubicBezTo>
                  <a:cubicBezTo>
                    <a:pt x="2925446" y="254635"/>
                    <a:pt x="2933065" y="247015"/>
                    <a:pt x="2937511" y="238760"/>
                  </a:cubicBezTo>
                  <a:lnTo>
                    <a:pt x="2937511" y="205105"/>
                  </a:lnTo>
                  <a:lnTo>
                    <a:pt x="2897505" y="205105"/>
                  </a:lnTo>
                  <a:cubicBezTo>
                    <a:pt x="2882265" y="205105"/>
                    <a:pt x="2870200" y="208915"/>
                    <a:pt x="2861311" y="215900"/>
                  </a:cubicBezTo>
                  <a:cubicBezTo>
                    <a:pt x="2852421" y="222885"/>
                    <a:pt x="2847975" y="231775"/>
                    <a:pt x="2847975" y="241935"/>
                  </a:cubicBezTo>
                  <a:cubicBezTo>
                    <a:pt x="2847975" y="250825"/>
                    <a:pt x="2850515" y="257810"/>
                    <a:pt x="2856230" y="262255"/>
                  </a:cubicBezTo>
                  <a:cubicBezTo>
                    <a:pt x="2862580" y="266700"/>
                    <a:pt x="2870836" y="269240"/>
                    <a:pt x="2881630" y="269240"/>
                  </a:cubicBezTo>
                  <a:close/>
                  <a:moveTo>
                    <a:pt x="2941955" y="296545"/>
                  </a:moveTo>
                  <a:cubicBezTo>
                    <a:pt x="2940686" y="290830"/>
                    <a:pt x="2940050" y="285750"/>
                    <a:pt x="2939415" y="281305"/>
                  </a:cubicBezTo>
                  <a:cubicBezTo>
                    <a:pt x="2938780" y="276860"/>
                    <a:pt x="2938146" y="272415"/>
                    <a:pt x="2938146" y="267970"/>
                  </a:cubicBezTo>
                  <a:cubicBezTo>
                    <a:pt x="2931161" y="277495"/>
                    <a:pt x="2921636" y="285115"/>
                    <a:pt x="2910840" y="290830"/>
                  </a:cubicBezTo>
                  <a:cubicBezTo>
                    <a:pt x="2900046" y="297180"/>
                    <a:pt x="2888615" y="299720"/>
                    <a:pt x="2876550" y="300355"/>
                  </a:cubicBezTo>
                  <a:cubicBezTo>
                    <a:pt x="2854961" y="300355"/>
                    <a:pt x="2839086" y="295275"/>
                    <a:pt x="2827655" y="284480"/>
                  </a:cubicBezTo>
                  <a:cubicBezTo>
                    <a:pt x="2816225" y="274320"/>
                    <a:pt x="2811146" y="259715"/>
                    <a:pt x="2811146" y="240665"/>
                  </a:cubicBezTo>
                  <a:cubicBezTo>
                    <a:pt x="2811146" y="220980"/>
                    <a:pt x="2818765" y="206375"/>
                    <a:pt x="2834640" y="195580"/>
                  </a:cubicBezTo>
                  <a:cubicBezTo>
                    <a:pt x="2850515" y="184785"/>
                    <a:pt x="2872105" y="179705"/>
                    <a:pt x="2899411" y="179705"/>
                  </a:cubicBezTo>
                  <a:lnTo>
                    <a:pt x="2938146" y="179705"/>
                  </a:lnTo>
                  <a:lnTo>
                    <a:pt x="2938146" y="155575"/>
                  </a:lnTo>
                  <a:cubicBezTo>
                    <a:pt x="2938146" y="143510"/>
                    <a:pt x="2934336" y="133985"/>
                    <a:pt x="2926715" y="127000"/>
                  </a:cubicBezTo>
                  <a:cubicBezTo>
                    <a:pt x="2919096" y="120015"/>
                    <a:pt x="2908300" y="116840"/>
                    <a:pt x="2894965" y="116840"/>
                  </a:cubicBezTo>
                  <a:cubicBezTo>
                    <a:pt x="2885440" y="116840"/>
                    <a:pt x="2877186" y="118110"/>
                    <a:pt x="2870200" y="120650"/>
                  </a:cubicBezTo>
                  <a:cubicBezTo>
                    <a:pt x="2863215" y="123190"/>
                    <a:pt x="2857500" y="126365"/>
                    <a:pt x="2853055" y="130810"/>
                  </a:cubicBezTo>
                  <a:lnTo>
                    <a:pt x="2849246" y="152400"/>
                  </a:lnTo>
                  <a:lnTo>
                    <a:pt x="2820671" y="152400"/>
                  </a:lnTo>
                  <a:lnTo>
                    <a:pt x="2820671" y="112395"/>
                  </a:lnTo>
                  <a:cubicBezTo>
                    <a:pt x="2830196" y="104775"/>
                    <a:pt x="2841625" y="99060"/>
                    <a:pt x="2854325" y="94615"/>
                  </a:cubicBezTo>
                  <a:cubicBezTo>
                    <a:pt x="2867661" y="90170"/>
                    <a:pt x="2882265" y="87630"/>
                    <a:pt x="2897505" y="87630"/>
                  </a:cubicBezTo>
                  <a:cubicBezTo>
                    <a:pt x="2921000" y="87630"/>
                    <a:pt x="2939415" y="93345"/>
                    <a:pt x="2954021" y="105410"/>
                  </a:cubicBezTo>
                  <a:cubicBezTo>
                    <a:pt x="2968625" y="117475"/>
                    <a:pt x="2975611" y="133985"/>
                    <a:pt x="2975611" y="156210"/>
                  </a:cubicBezTo>
                  <a:lnTo>
                    <a:pt x="2975611" y="254635"/>
                  </a:lnTo>
                  <a:cubicBezTo>
                    <a:pt x="2975611" y="257175"/>
                    <a:pt x="2975611" y="259715"/>
                    <a:pt x="2975611" y="262255"/>
                  </a:cubicBezTo>
                  <a:cubicBezTo>
                    <a:pt x="2975611" y="264795"/>
                    <a:pt x="2975611" y="267335"/>
                    <a:pt x="2976246" y="269875"/>
                  </a:cubicBezTo>
                  <a:lnTo>
                    <a:pt x="2991486" y="271780"/>
                  </a:lnTo>
                  <a:lnTo>
                    <a:pt x="2991486" y="295910"/>
                  </a:lnTo>
                  <a:lnTo>
                    <a:pt x="2941955" y="295910"/>
                  </a:lnTo>
                  <a:close/>
                  <a:moveTo>
                    <a:pt x="2748915" y="38735"/>
                  </a:moveTo>
                  <a:lnTo>
                    <a:pt x="2711450" y="38735"/>
                  </a:lnTo>
                  <a:lnTo>
                    <a:pt x="2711450" y="635"/>
                  </a:lnTo>
                  <a:lnTo>
                    <a:pt x="2748915" y="635"/>
                  </a:lnTo>
                  <a:lnTo>
                    <a:pt x="2748915" y="38735"/>
                  </a:lnTo>
                  <a:close/>
                  <a:moveTo>
                    <a:pt x="2680971" y="272415"/>
                  </a:moveTo>
                  <a:lnTo>
                    <a:pt x="2712086" y="267335"/>
                  </a:lnTo>
                  <a:lnTo>
                    <a:pt x="2712086" y="120650"/>
                  </a:lnTo>
                  <a:lnTo>
                    <a:pt x="2680971" y="115570"/>
                  </a:lnTo>
                  <a:lnTo>
                    <a:pt x="2680971" y="91440"/>
                  </a:lnTo>
                  <a:lnTo>
                    <a:pt x="2748915" y="91440"/>
                  </a:lnTo>
                  <a:lnTo>
                    <a:pt x="2748915" y="267335"/>
                  </a:lnTo>
                  <a:lnTo>
                    <a:pt x="2780030" y="272415"/>
                  </a:lnTo>
                  <a:lnTo>
                    <a:pt x="2780030" y="296545"/>
                  </a:lnTo>
                  <a:lnTo>
                    <a:pt x="2680971" y="296545"/>
                  </a:lnTo>
                  <a:lnTo>
                    <a:pt x="2680971" y="272415"/>
                  </a:lnTo>
                  <a:close/>
                  <a:moveTo>
                    <a:pt x="2485390" y="201930"/>
                  </a:moveTo>
                  <a:cubicBezTo>
                    <a:pt x="2485390" y="222250"/>
                    <a:pt x="2489836" y="238760"/>
                    <a:pt x="2498090" y="251460"/>
                  </a:cubicBezTo>
                  <a:cubicBezTo>
                    <a:pt x="2506346" y="264160"/>
                    <a:pt x="2519680" y="270510"/>
                    <a:pt x="2537461" y="270510"/>
                  </a:cubicBezTo>
                  <a:cubicBezTo>
                    <a:pt x="2548255" y="270510"/>
                    <a:pt x="2557780" y="267970"/>
                    <a:pt x="2565400" y="262890"/>
                  </a:cubicBezTo>
                  <a:cubicBezTo>
                    <a:pt x="2573021" y="257810"/>
                    <a:pt x="2579371" y="250825"/>
                    <a:pt x="2584450" y="241300"/>
                  </a:cubicBezTo>
                  <a:lnTo>
                    <a:pt x="2584450" y="146050"/>
                  </a:lnTo>
                  <a:cubicBezTo>
                    <a:pt x="2579371" y="137160"/>
                    <a:pt x="2573655" y="130810"/>
                    <a:pt x="2565400" y="125730"/>
                  </a:cubicBezTo>
                  <a:cubicBezTo>
                    <a:pt x="2557780" y="120650"/>
                    <a:pt x="2548255" y="118110"/>
                    <a:pt x="2537461" y="118110"/>
                  </a:cubicBezTo>
                  <a:cubicBezTo>
                    <a:pt x="2519680" y="118110"/>
                    <a:pt x="2506346" y="125730"/>
                    <a:pt x="2498090" y="140335"/>
                  </a:cubicBezTo>
                  <a:cubicBezTo>
                    <a:pt x="2489836" y="154940"/>
                    <a:pt x="2485390" y="173990"/>
                    <a:pt x="2485390" y="198120"/>
                  </a:cubicBezTo>
                  <a:lnTo>
                    <a:pt x="2485390" y="201930"/>
                  </a:lnTo>
                  <a:close/>
                  <a:moveTo>
                    <a:pt x="2585721" y="271780"/>
                  </a:moveTo>
                  <a:cubicBezTo>
                    <a:pt x="2578736" y="281305"/>
                    <a:pt x="2570480" y="288290"/>
                    <a:pt x="2560955" y="292735"/>
                  </a:cubicBezTo>
                  <a:cubicBezTo>
                    <a:pt x="2551430" y="297815"/>
                    <a:pt x="2540000" y="299720"/>
                    <a:pt x="2527300" y="299720"/>
                  </a:cubicBezTo>
                  <a:cubicBezTo>
                    <a:pt x="2502536" y="299720"/>
                    <a:pt x="2482850" y="290830"/>
                    <a:pt x="2468880" y="272415"/>
                  </a:cubicBezTo>
                  <a:cubicBezTo>
                    <a:pt x="2454911" y="254635"/>
                    <a:pt x="2447925" y="230505"/>
                    <a:pt x="2447925" y="200660"/>
                  </a:cubicBezTo>
                  <a:lnTo>
                    <a:pt x="2447925" y="196850"/>
                  </a:lnTo>
                  <a:cubicBezTo>
                    <a:pt x="2447925" y="163830"/>
                    <a:pt x="2454911" y="137160"/>
                    <a:pt x="2468880" y="116840"/>
                  </a:cubicBezTo>
                  <a:cubicBezTo>
                    <a:pt x="2482850" y="96520"/>
                    <a:pt x="2502536" y="86360"/>
                    <a:pt x="2527936" y="86360"/>
                  </a:cubicBezTo>
                  <a:cubicBezTo>
                    <a:pt x="2540000" y="86360"/>
                    <a:pt x="2550796" y="88900"/>
                    <a:pt x="2560321" y="93345"/>
                  </a:cubicBezTo>
                  <a:cubicBezTo>
                    <a:pt x="2569846" y="97790"/>
                    <a:pt x="2577465" y="104140"/>
                    <a:pt x="2583815" y="113030"/>
                  </a:cubicBezTo>
                  <a:lnTo>
                    <a:pt x="2583815" y="29210"/>
                  </a:lnTo>
                  <a:lnTo>
                    <a:pt x="2552700" y="24130"/>
                  </a:lnTo>
                  <a:lnTo>
                    <a:pt x="2552700" y="0"/>
                  </a:lnTo>
                  <a:lnTo>
                    <a:pt x="2583815" y="0"/>
                  </a:lnTo>
                  <a:lnTo>
                    <a:pt x="2621280" y="0"/>
                  </a:lnTo>
                  <a:lnTo>
                    <a:pt x="2621280" y="266065"/>
                  </a:lnTo>
                  <a:lnTo>
                    <a:pt x="2652396" y="271145"/>
                  </a:lnTo>
                  <a:lnTo>
                    <a:pt x="2652396" y="295275"/>
                  </a:lnTo>
                  <a:lnTo>
                    <a:pt x="2588896" y="295275"/>
                  </a:lnTo>
                  <a:lnTo>
                    <a:pt x="2585721" y="271780"/>
                  </a:lnTo>
                  <a:close/>
                  <a:moveTo>
                    <a:pt x="2194561" y="272415"/>
                  </a:moveTo>
                  <a:lnTo>
                    <a:pt x="2225675" y="267335"/>
                  </a:lnTo>
                  <a:lnTo>
                    <a:pt x="2225675" y="120650"/>
                  </a:lnTo>
                  <a:lnTo>
                    <a:pt x="2194561" y="115570"/>
                  </a:lnTo>
                  <a:lnTo>
                    <a:pt x="2194561" y="91440"/>
                  </a:lnTo>
                  <a:lnTo>
                    <a:pt x="2258696" y="91440"/>
                  </a:lnTo>
                  <a:lnTo>
                    <a:pt x="2261236" y="121920"/>
                  </a:lnTo>
                  <a:cubicBezTo>
                    <a:pt x="2268221" y="111125"/>
                    <a:pt x="2276475" y="102870"/>
                    <a:pt x="2286636" y="96520"/>
                  </a:cubicBezTo>
                  <a:cubicBezTo>
                    <a:pt x="2296796" y="90805"/>
                    <a:pt x="2308861" y="87630"/>
                    <a:pt x="2321561" y="87630"/>
                  </a:cubicBezTo>
                  <a:cubicBezTo>
                    <a:pt x="2343786" y="87630"/>
                    <a:pt x="2360930" y="93980"/>
                    <a:pt x="2372996" y="107315"/>
                  </a:cubicBezTo>
                  <a:cubicBezTo>
                    <a:pt x="2385061" y="120015"/>
                    <a:pt x="2391411" y="140335"/>
                    <a:pt x="2391411" y="167005"/>
                  </a:cubicBezTo>
                  <a:lnTo>
                    <a:pt x="2391411" y="267335"/>
                  </a:lnTo>
                  <a:lnTo>
                    <a:pt x="2422525" y="272415"/>
                  </a:lnTo>
                  <a:lnTo>
                    <a:pt x="2422525" y="296545"/>
                  </a:lnTo>
                  <a:lnTo>
                    <a:pt x="2323465" y="296545"/>
                  </a:lnTo>
                  <a:lnTo>
                    <a:pt x="2323465" y="272415"/>
                  </a:lnTo>
                  <a:lnTo>
                    <a:pt x="2354580" y="267335"/>
                  </a:lnTo>
                  <a:lnTo>
                    <a:pt x="2354580" y="167640"/>
                  </a:lnTo>
                  <a:cubicBezTo>
                    <a:pt x="2354580" y="149225"/>
                    <a:pt x="2350771" y="136525"/>
                    <a:pt x="2343786" y="128905"/>
                  </a:cubicBezTo>
                  <a:cubicBezTo>
                    <a:pt x="2336800" y="121285"/>
                    <a:pt x="2326005" y="117475"/>
                    <a:pt x="2311400" y="117475"/>
                  </a:cubicBezTo>
                  <a:cubicBezTo>
                    <a:pt x="2300605" y="117475"/>
                    <a:pt x="2291080" y="120015"/>
                    <a:pt x="2282825" y="125095"/>
                  </a:cubicBezTo>
                  <a:cubicBezTo>
                    <a:pt x="2274571" y="130175"/>
                    <a:pt x="2268221" y="137160"/>
                    <a:pt x="2263140" y="146050"/>
                  </a:cubicBezTo>
                  <a:lnTo>
                    <a:pt x="2263140" y="266700"/>
                  </a:lnTo>
                  <a:lnTo>
                    <a:pt x="2294255" y="271780"/>
                  </a:lnTo>
                  <a:lnTo>
                    <a:pt x="2294255" y="295910"/>
                  </a:lnTo>
                  <a:lnTo>
                    <a:pt x="2195196" y="295910"/>
                  </a:lnTo>
                  <a:lnTo>
                    <a:pt x="2195196" y="272415"/>
                  </a:lnTo>
                  <a:close/>
                  <a:moveTo>
                    <a:pt x="2071371" y="44450"/>
                  </a:moveTo>
                  <a:lnTo>
                    <a:pt x="2071371" y="20320"/>
                  </a:lnTo>
                  <a:lnTo>
                    <a:pt x="2170430" y="20320"/>
                  </a:lnTo>
                  <a:lnTo>
                    <a:pt x="2170430" y="44450"/>
                  </a:lnTo>
                  <a:lnTo>
                    <a:pt x="2139315" y="49530"/>
                  </a:lnTo>
                  <a:lnTo>
                    <a:pt x="2139315" y="266700"/>
                  </a:lnTo>
                  <a:lnTo>
                    <a:pt x="2170430" y="271780"/>
                  </a:lnTo>
                  <a:lnTo>
                    <a:pt x="2170430" y="295910"/>
                  </a:lnTo>
                  <a:lnTo>
                    <a:pt x="2071371" y="295910"/>
                  </a:lnTo>
                  <a:lnTo>
                    <a:pt x="2071371" y="272415"/>
                  </a:lnTo>
                  <a:lnTo>
                    <a:pt x="2102486" y="267335"/>
                  </a:lnTo>
                  <a:lnTo>
                    <a:pt x="2102486" y="50165"/>
                  </a:lnTo>
                  <a:lnTo>
                    <a:pt x="2071371" y="44450"/>
                  </a:lnTo>
                  <a:close/>
                  <a:moveTo>
                    <a:pt x="1944371" y="282575"/>
                  </a:moveTo>
                  <a:cubicBezTo>
                    <a:pt x="1944371" y="294640"/>
                    <a:pt x="1941196" y="307975"/>
                    <a:pt x="1934846" y="321310"/>
                  </a:cubicBezTo>
                  <a:cubicBezTo>
                    <a:pt x="1928496" y="334645"/>
                    <a:pt x="1920240" y="346075"/>
                    <a:pt x="1910080" y="354965"/>
                  </a:cubicBezTo>
                  <a:lnTo>
                    <a:pt x="1889125" y="340995"/>
                  </a:lnTo>
                  <a:cubicBezTo>
                    <a:pt x="1894840" y="332105"/>
                    <a:pt x="1899286" y="322580"/>
                    <a:pt x="1902461" y="313055"/>
                  </a:cubicBezTo>
                  <a:cubicBezTo>
                    <a:pt x="1905636" y="303530"/>
                    <a:pt x="1906905" y="293370"/>
                    <a:pt x="1906905" y="283210"/>
                  </a:cubicBezTo>
                  <a:lnTo>
                    <a:pt x="1906905" y="254635"/>
                  </a:lnTo>
                  <a:lnTo>
                    <a:pt x="1944371" y="254635"/>
                  </a:lnTo>
                  <a:lnTo>
                    <a:pt x="1944371" y="282575"/>
                  </a:lnTo>
                  <a:close/>
                  <a:moveTo>
                    <a:pt x="67945" y="137795"/>
                  </a:moveTo>
                  <a:lnTo>
                    <a:pt x="130175" y="137795"/>
                  </a:lnTo>
                  <a:cubicBezTo>
                    <a:pt x="143511" y="137160"/>
                    <a:pt x="154305" y="133350"/>
                    <a:pt x="162561" y="125730"/>
                  </a:cubicBezTo>
                  <a:cubicBezTo>
                    <a:pt x="170815" y="118110"/>
                    <a:pt x="175261" y="107950"/>
                    <a:pt x="175261" y="93980"/>
                  </a:cubicBezTo>
                  <a:cubicBezTo>
                    <a:pt x="175261" y="78740"/>
                    <a:pt x="170815" y="67945"/>
                    <a:pt x="161290" y="60325"/>
                  </a:cubicBezTo>
                  <a:cubicBezTo>
                    <a:pt x="151765" y="52705"/>
                    <a:pt x="138430" y="49530"/>
                    <a:pt x="120650" y="49530"/>
                  </a:cubicBezTo>
                  <a:lnTo>
                    <a:pt x="67945" y="49530"/>
                  </a:lnTo>
                  <a:lnTo>
                    <a:pt x="67945" y="137795"/>
                  </a:lnTo>
                  <a:close/>
                  <a:moveTo>
                    <a:pt x="67945" y="167005"/>
                  </a:moveTo>
                  <a:lnTo>
                    <a:pt x="67945" y="267335"/>
                  </a:lnTo>
                  <a:lnTo>
                    <a:pt x="132080" y="267335"/>
                  </a:lnTo>
                  <a:cubicBezTo>
                    <a:pt x="149225" y="267335"/>
                    <a:pt x="162561" y="262890"/>
                    <a:pt x="172086" y="254635"/>
                  </a:cubicBezTo>
                  <a:cubicBezTo>
                    <a:pt x="181611" y="246380"/>
                    <a:pt x="186055" y="234315"/>
                    <a:pt x="186055" y="219075"/>
                  </a:cubicBezTo>
                  <a:cubicBezTo>
                    <a:pt x="186055" y="203200"/>
                    <a:pt x="182245" y="189865"/>
                    <a:pt x="173990" y="180975"/>
                  </a:cubicBezTo>
                  <a:cubicBezTo>
                    <a:pt x="166370" y="171450"/>
                    <a:pt x="154305" y="167005"/>
                    <a:pt x="137795" y="167005"/>
                  </a:cubicBezTo>
                  <a:lnTo>
                    <a:pt x="67945" y="167005"/>
                  </a:lnTo>
                  <a:close/>
                  <a:moveTo>
                    <a:pt x="120650" y="20320"/>
                  </a:moveTo>
                  <a:cubicBezTo>
                    <a:pt x="149225" y="20320"/>
                    <a:pt x="172086" y="26670"/>
                    <a:pt x="187961" y="38735"/>
                  </a:cubicBezTo>
                  <a:cubicBezTo>
                    <a:pt x="204470" y="51435"/>
                    <a:pt x="212090" y="69850"/>
                    <a:pt x="212090" y="94615"/>
                  </a:cubicBezTo>
                  <a:cubicBezTo>
                    <a:pt x="212090" y="106680"/>
                    <a:pt x="208280" y="118110"/>
                    <a:pt x="200661" y="127635"/>
                  </a:cubicBezTo>
                  <a:cubicBezTo>
                    <a:pt x="193040" y="137160"/>
                    <a:pt x="182880" y="144145"/>
                    <a:pt x="170180" y="149225"/>
                  </a:cubicBezTo>
                  <a:cubicBezTo>
                    <a:pt x="186690" y="153035"/>
                    <a:pt x="200025" y="160655"/>
                    <a:pt x="209550" y="173355"/>
                  </a:cubicBezTo>
                  <a:cubicBezTo>
                    <a:pt x="219075" y="186055"/>
                    <a:pt x="224155" y="200660"/>
                    <a:pt x="224155" y="217805"/>
                  </a:cubicBezTo>
                  <a:cubicBezTo>
                    <a:pt x="224155" y="243205"/>
                    <a:pt x="215900" y="262255"/>
                    <a:pt x="199390" y="275590"/>
                  </a:cubicBezTo>
                  <a:cubicBezTo>
                    <a:pt x="182880" y="288925"/>
                    <a:pt x="160655" y="295275"/>
                    <a:pt x="132715" y="295275"/>
                  </a:cubicBezTo>
                  <a:lnTo>
                    <a:pt x="0" y="295275"/>
                  </a:lnTo>
                  <a:lnTo>
                    <a:pt x="0" y="272415"/>
                  </a:lnTo>
                  <a:lnTo>
                    <a:pt x="31115" y="267335"/>
                  </a:lnTo>
                  <a:lnTo>
                    <a:pt x="31115" y="50165"/>
                  </a:lnTo>
                  <a:lnTo>
                    <a:pt x="0" y="45085"/>
                  </a:lnTo>
                  <a:lnTo>
                    <a:pt x="0" y="20955"/>
                  </a:lnTo>
                  <a:lnTo>
                    <a:pt x="31115" y="20955"/>
                  </a:lnTo>
                  <a:lnTo>
                    <a:pt x="120650" y="20955"/>
                  </a:lnTo>
                  <a:close/>
                </a:path>
              </a:pathLst>
            </a:custGeom>
            <a:solidFill>
              <a:srgbClr val="585860"/>
            </a:solidFill>
            <a:ln w="6350"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xmlns="" id="{8B09B5C8-040B-CEEE-B11F-264B78A5BA51}"/>
                </a:ext>
              </a:extLst>
            </p:cNvPr>
            <p:cNvSpPr/>
            <p:nvPr/>
          </p:nvSpPr>
          <p:spPr>
            <a:xfrm>
              <a:off x="1355725" y="2265679"/>
              <a:ext cx="705485" cy="617220"/>
            </a:xfrm>
            <a:custGeom>
              <a:avLst/>
              <a:gdLst>
                <a:gd name="connsiteX0" fmla="*/ 0 w 705485"/>
                <a:gd name="connsiteY0" fmla="*/ 308610 h 617220"/>
                <a:gd name="connsiteX1" fmla="*/ 308610 w 705485"/>
                <a:gd name="connsiteY1" fmla="*/ 617220 h 617220"/>
                <a:gd name="connsiteX2" fmla="*/ 705485 w 705485"/>
                <a:gd name="connsiteY2" fmla="*/ 220980 h 617220"/>
                <a:gd name="connsiteX3" fmla="*/ 617220 w 705485"/>
                <a:gd name="connsiteY3" fmla="*/ 132715 h 617220"/>
                <a:gd name="connsiteX4" fmla="*/ 308610 w 705485"/>
                <a:gd name="connsiteY4" fmla="*/ 440690 h 617220"/>
                <a:gd name="connsiteX5" fmla="*/ 176530 w 705485"/>
                <a:gd name="connsiteY5" fmla="*/ 308610 h 617220"/>
                <a:gd name="connsiteX6" fmla="*/ 308610 w 705485"/>
                <a:gd name="connsiteY6" fmla="*/ 176530 h 617220"/>
                <a:gd name="connsiteX7" fmla="*/ 396875 w 705485"/>
                <a:gd name="connsiteY7" fmla="*/ 264795 h 617220"/>
                <a:gd name="connsiteX8" fmla="*/ 484505 w 705485"/>
                <a:gd name="connsiteY8" fmla="*/ 176530 h 617220"/>
                <a:gd name="connsiteX9" fmla="*/ 308610 w 705485"/>
                <a:gd name="connsiteY9" fmla="*/ 0 h 617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5485" h="617220">
                  <a:moveTo>
                    <a:pt x="0" y="308610"/>
                  </a:moveTo>
                  <a:lnTo>
                    <a:pt x="308610" y="617220"/>
                  </a:lnTo>
                  <a:lnTo>
                    <a:pt x="705485" y="220980"/>
                  </a:lnTo>
                  <a:lnTo>
                    <a:pt x="617220" y="132715"/>
                  </a:lnTo>
                  <a:lnTo>
                    <a:pt x="308610" y="440690"/>
                  </a:lnTo>
                  <a:lnTo>
                    <a:pt x="176530" y="308610"/>
                  </a:lnTo>
                  <a:lnTo>
                    <a:pt x="308610" y="176530"/>
                  </a:lnTo>
                  <a:lnTo>
                    <a:pt x="396875" y="264795"/>
                  </a:lnTo>
                  <a:lnTo>
                    <a:pt x="484505" y="176530"/>
                  </a:lnTo>
                  <a:lnTo>
                    <a:pt x="308610" y="0"/>
                  </a:lnTo>
                  <a:close/>
                </a:path>
              </a:pathLst>
            </a:custGeom>
            <a:solidFill>
              <a:srgbClr val="F28128"/>
            </a:solidFill>
            <a:ln w="6350"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xmlns="" id="{E787F41A-22A7-8E48-8F7F-6717C22DB38A}"/>
                </a:ext>
              </a:extLst>
            </p:cNvPr>
            <p:cNvSpPr/>
            <p:nvPr/>
          </p:nvSpPr>
          <p:spPr>
            <a:xfrm>
              <a:off x="2589529" y="2266314"/>
              <a:ext cx="705485" cy="617220"/>
            </a:xfrm>
            <a:custGeom>
              <a:avLst/>
              <a:gdLst>
                <a:gd name="connsiteX0" fmla="*/ 705485 w 705485"/>
                <a:gd name="connsiteY0" fmla="*/ 308610 h 617220"/>
                <a:gd name="connsiteX1" fmla="*/ 396875 w 705485"/>
                <a:gd name="connsiteY1" fmla="*/ 617220 h 617220"/>
                <a:gd name="connsiteX2" fmla="*/ 220345 w 705485"/>
                <a:gd name="connsiteY2" fmla="*/ 440690 h 617220"/>
                <a:gd name="connsiteX3" fmla="*/ 308610 w 705485"/>
                <a:gd name="connsiteY3" fmla="*/ 352425 h 617220"/>
                <a:gd name="connsiteX4" fmla="*/ 396875 w 705485"/>
                <a:gd name="connsiteY4" fmla="*/ 440690 h 617220"/>
                <a:gd name="connsiteX5" fmla="*/ 528955 w 705485"/>
                <a:gd name="connsiteY5" fmla="*/ 308610 h 617220"/>
                <a:gd name="connsiteX6" fmla="*/ 396875 w 705485"/>
                <a:gd name="connsiteY6" fmla="*/ 176530 h 617220"/>
                <a:gd name="connsiteX7" fmla="*/ 88265 w 705485"/>
                <a:gd name="connsiteY7" fmla="*/ 485140 h 617220"/>
                <a:gd name="connsiteX8" fmla="*/ 0 w 705485"/>
                <a:gd name="connsiteY8" fmla="*/ 396875 h 617220"/>
                <a:gd name="connsiteX9" fmla="*/ 396875 w 705485"/>
                <a:gd name="connsiteY9" fmla="*/ 0 h 617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5485" h="617220">
                  <a:moveTo>
                    <a:pt x="705485" y="308610"/>
                  </a:moveTo>
                  <a:lnTo>
                    <a:pt x="396875" y="617220"/>
                  </a:lnTo>
                  <a:lnTo>
                    <a:pt x="220345" y="440690"/>
                  </a:lnTo>
                  <a:lnTo>
                    <a:pt x="308610" y="352425"/>
                  </a:lnTo>
                  <a:lnTo>
                    <a:pt x="396875" y="440690"/>
                  </a:lnTo>
                  <a:lnTo>
                    <a:pt x="528955" y="308610"/>
                  </a:lnTo>
                  <a:lnTo>
                    <a:pt x="396875" y="176530"/>
                  </a:lnTo>
                  <a:lnTo>
                    <a:pt x="88265" y="485140"/>
                  </a:lnTo>
                  <a:lnTo>
                    <a:pt x="0" y="396875"/>
                  </a:lnTo>
                  <a:lnTo>
                    <a:pt x="396875" y="0"/>
                  </a:lnTo>
                  <a:close/>
                </a:path>
              </a:pathLst>
            </a:custGeom>
            <a:solidFill>
              <a:srgbClr val="F28128"/>
            </a:solidFill>
            <a:ln w="6350"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xmlns="" id="{9EA6288D-28BA-08CF-DB1B-2CA64E989A41}"/>
                </a:ext>
              </a:extLst>
            </p:cNvPr>
            <p:cNvSpPr/>
            <p:nvPr/>
          </p:nvSpPr>
          <p:spPr>
            <a:xfrm>
              <a:off x="1796414" y="1824989"/>
              <a:ext cx="485139" cy="705485"/>
            </a:xfrm>
            <a:custGeom>
              <a:avLst/>
              <a:gdLst>
                <a:gd name="connsiteX0" fmla="*/ 0 w 485139"/>
                <a:gd name="connsiteY0" fmla="*/ 308610 h 705485"/>
                <a:gd name="connsiteX1" fmla="*/ 308610 w 485139"/>
                <a:gd name="connsiteY1" fmla="*/ 0 h 705485"/>
                <a:gd name="connsiteX2" fmla="*/ 485140 w 485139"/>
                <a:gd name="connsiteY2" fmla="*/ 176530 h 705485"/>
                <a:gd name="connsiteX3" fmla="*/ 396875 w 485139"/>
                <a:gd name="connsiteY3" fmla="*/ 264795 h 705485"/>
                <a:gd name="connsiteX4" fmla="*/ 308610 w 485139"/>
                <a:gd name="connsiteY4" fmla="*/ 176530 h 705485"/>
                <a:gd name="connsiteX5" fmla="*/ 176530 w 485139"/>
                <a:gd name="connsiteY5" fmla="*/ 308610 h 705485"/>
                <a:gd name="connsiteX6" fmla="*/ 485140 w 485139"/>
                <a:gd name="connsiteY6" fmla="*/ 617220 h 705485"/>
                <a:gd name="connsiteX7" fmla="*/ 396875 w 485139"/>
                <a:gd name="connsiteY7" fmla="*/ 705485 h 70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39" h="705485">
                  <a:moveTo>
                    <a:pt x="0" y="308610"/>
                  </a:moveTo>
                  <a:lnTo>
                    <a:pt x="308610" y="0"/>
                  </a:lnTo>
                  <a:lnTo>
                    <a:pt x="485140" y="176530"/>
                  </a:lnTo>
                  <a:lnTo>
                    <a:pt x="396875" y="264795"/>
                  </a:lnTo>
                  <a:lnTo>
                    <a:pt x="308610" y="176530"/>
                  </a:lnTo>
                  <a:lnTo>
                    <a:pt x="176530" y="308610"/>
                  </a:lnTo>
                  <a:lnTo>
                    <a:pt x="485140" y="617220"/>
                  </a:lnTo>
                  <a:lnTo>
                    <a:pt x="396875" y="705485"/>
                  </a:lnTo>
                  <a:close/>
                </a:path>
              </a:pathLst>
            </a:custGeom>
            <a:solidFill>
              <a:srgbClr val="F28128"/>
            </a:solidFill>
            <a:ln w="6350"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xmlns="" id="{9595961C-AAEA-6935-00F0-0644D9FD91AB}"/>
                </a:ext>
              </a:extLst>
            </p:cNvPr>
            <p:cNvSpPr/>
            <p:nvPr/>
          </p:nvSpPr>
          <p:spPr>
            <a:xfrm>
              <a:off x="2369185" y="2618739"/>
              <a:ext cx="485139" cy="704850"/>
            </a:xfrm>
            <a:custGeom>
              <a:avLst/>
              <a:gdLst>
                <a:gd name="connsiteX0" fmla="*/ 485140 w 485139"/>
                <a:gd name="connsiteY0" fmla="*/ 396240 h 704850"/>
                <a:gd name="connsiteX1" fmla="*/ 176530 w 485139"/>
                <a:gd name="connsiteY1" fmla="*/ 704850 h 704850"/>
                <a:gd name="connsiteX2" fmla="*/ 0 w 485139"/>
                <a:gd name="connsiteY2" fmla="*/ 528320 h 704850"/>
                <a:gd name="connsiteX3" fmla="*/ 88265 w 485139"/>
                <a:gd name="connsiteY3" fmla="*/ 440690 h 704850"/>
                <a:gd name="connsiteX4" fmla="*/ 176530 w 485139"/>
                <a:gd name="connsiteY4" fmla="*/ 528320 h 704850"/>
                <a:gd name="connsiteX5" fmla="*/ 308610 w 485139"/>
                <a:gd name="connsiteY5" fmla="*/ 396240 h 704850"/>
                <a:gd name="connsiteX6" fmla="*/ 0 w 485139"/>
                <a:gd name="connsiteY6" fmla="*/ 87630 h 704850"/>
                <a:gd name="connsiteX7" fmla="*/ 88265 w 485139"/>
                <a:gd name="connsiteY7" fmla="*/ 0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39" h="704850">
                  <a:moveTo>
                    <a:pt x="485140" y="396240"/>
                  </a:moveTo>
                  <a:lnTo>
                    <a:pt x="176530" y="704850"/>
                  </a:lnTo>
                  <a:lnTo>
                    <a:pt x="0" y="528320"/>
                  </a:lnTo>
                  <a:lnTo>
                    <a:pt x="88265" y="440690"/>
                  </a:lnTo>
                  <a:lnTo>
                    <a:pt x="176530" y="528320"/>
                  </a:lnTo>
                  <a:lnTo>
                    <a:pt x="308610" y="396240"/>
                  </a:lnTo>
                  <a:lnTo>
                    <a:pt x="0" y="87630"/>
                  </a:lnTo>
                  <a:lnTo>
                    <a:pt x="88265" y="0"/>
                  </a:lnTo>
                  <a:close/>
                </a:path>
              </a:pathLst>
            </a:custGeom>
            <a:solidFill>
              <a:srgbClr val="F28128"/>
            </a:solidFill>
            <a:ln w="6350"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xmlns="" id="{745786F8-56CB-7336-08A1-FCF2AF43C192}"/>
                </a:ext>
              </a:extLst>
            </p:cNvPr>
            <p:cNvSpPr/>
            <p:nvPr/>
          </p:nvSpPr>
          <p:spPr>
            <a:xfrm>
              <a:off x="2148839" y="1824989"/>
              <a:ext cx="705485" cy="705485"/>
            </a:xfrm>
            <a:custGeom>
              <a:avLst/>
              <a:gdLst>
                <a:gd name="connsiteX0" fmla="*/ 0 w 705485"/>
                <a:gd name="connsiteY0" fmla="*/ 396875 h 705485"/>
                <a:gd name="connsiteX1" fmla="*/ 88265 w 705485"/>
                <a:gd name="connsiteY1" fmla="*/ 485140 h 705485"/>
                <a:gd name="connsiteX2" fmla="*/ 176530 w 705485"/>
                <a:gd name="connsiteY2" fmla="*/ 396875 h 705485"/>
                <a:gd name="connsiteX3" fmla="*/ 485140 w 705485"/>
                <a:gd name="connsiteY3" fmla="*/ 705485 h 705485"/>
                <a:gd name="connsiteX4" fmla="*/ 572770 w 705485"/>
                <a:gd name="connsiteY4" fmla="*/ 617220 h 705485"/>
                <a:gd name="connsiteX5" fmla="*/ 264795 w 705485"/>
                <a:gd name="connsiteY5" fmla="*/ 308610 h 705485"/>
                <a:gd name="connsiteX6" fmla="*/ 396875 w 705485"/>
                <a:gd name="connsiteY6" fmla="*/ 176530 h 705485"/>
                <a:gd name="connsiteX7" fmla="*/ 528955 w 705485"/>
                <a:gd name="connsiteY7" fmla="*/ 308610 h 705485"/>
                <a:gd name="connsiteX8" fmla="*/ 440690 w 705485"/>
                <a:gd name="connsiteY8" fmla="*/ 396875 h 705485"/>
                <a:gd name="connsiteX9" fmla="*/ 528955 w 705485"/>
                <a:gd name="connsiteY9" fmla="*/ 485140 h 705485"/>
                <a:gd name="connsiteX10" fmla="*/ 705485 w 705485"/>
                <a:gd name="connsiteY10" fmla="*/ 308610 h 705485"/>
                <a:gd name="connsiteX11" fmla="*/ 396875 w 705485"/>
                <a:gd name="connsiteY11" fmla="*/ 0 h 70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5485" h="705485">
                  <a:moveTo>
                    <a:pt x="0" y="396875"/>
                  </a:moveTo>
                  <a:lnTo>
                    <a:pt x="88265" y="485140"/>
                  </a:lnTo>
                  <a:lnTo>
                    <a:pt x="176530" y="396875"/>
                  </a:lnTo>
                  <a:lnTo>
                    <a:pt x="485140" y="705485"/>
                  </a:lnTo>
                  <a:lnTo>
                    <a:pt x="572770" y="617220"/>
                  </a:lnTo>
                  <a:lnTo>
                    <a:pt x="264795" y="308610"/>
                  </a:lnTo>
                  <a:lnTo>
                    <a:pt x="396875" y="176530"/>
                  </a:lnTo>
                  <a:lnTo>
                    <a:pt x="528955" y="308610"/>
                  </a:lnTo>
                  <a:lnTo>
                    <a:pt x="440690" y="396875"/>
                  </a:lnTo>
                  <a:lnTo>
                    <a:pt x="528955" y="485140"/>
                  </a:lnTo>
                  <a:lnTo>
                    <a:pt x="705485" y="308610"/>
                  </a:lnTo>
                  <a:lnTo>
                    <a:pt x="396875" y="0"/>
                  </a:lnTo>
                  <a:close/>
                </a:path>
              </a:pathLst>
            </a:custGeom>
            <a:solidFill>
              <a:srgbClr val="F28128"/>
            </a:solidFill>
            <a:ln w="6350"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xmlns="" id="{2C5D5E68-7A70-5DBE-B7E7-086A8F052B33}"/>
                </a:ext>
              </a:extLst>
            </p:cNvPr>
            <p:cNvSpPr/>
            <p:nvPr/>
          </p:nvSpPr>
          <p:spPr>
            <a:xfrm>
              <a:off x="1796414" y="2618739"/>
              <a:ext cx="705485" cy="704850"/>
            </a:xfrm>
            <a:custGeom>
              <a:avLst/>
              <a:gdLst>
                <a:gd name="connsiteX0" fmla="*/ 528955 w 705485"/>
                <a:gd name="connsiteY0" fmla="*/ 308610 h 704850"/>
                <a:gd name="connsiteX1" fmla="*/ 220345 w 705485"/>
                <a:gd name="connsiteY1" fmla="*/ 0 h 704850"/>
                <a:gd name="connsiteX2" fmla="*/ 132080 w 705485"/>
                <a:gd name="connsiteY2" fmla="*/ 87630 h 704850"/>
                <a:gd name="connsiteX3" fmla="*/ 440690 w 705485"/>
                <a:gd name="connsiteY3" fmla="*/ 396240 h 704850"/>
                <a:gd name="connsiteX4" fmla="*/ 308610 w 705485"/>
                <a:gd name="connsiteY4" fmla="*/ 528320 h 704850"/>
                <a:gd name="connsiteX5" fmla="*/ 176530 w 705485"/>
                <a:gd name="connsiteY5" fmla="*/ 396240 h 704850"/>
                <a:gd name="connsiteX6" fmla="*/ 264160 w 705485"/>
                <a:gd name="connsiteY6" fmla="*/ 308610 h 704850"/>
                <a:gd name="connsiteX7" fmla="*/ 176530 w 705485"/>
                <a:gd name="connsiteY7" fmla="*/ 220345 h 704850"/>
                <a:gd name="connsiteX8" fmla="*/ 0 w 705485"/>
                <a:gd name="connsiteY8" fmla="*/ 396240 h 704850"/>
                <a:gd name="connsiteX9" fmla="*/ 308610 w 705485"/>
                <a:gd name="connsiteY9" fmla="*/ 704850 h 704850"/>
                <a:gd name="connsiteX10" fmla="*/ 705485 w 705485"/>
                <a:gd name="connsiteY10" fmla="*/ 308610 h 704850"/>
                <a:gd name="connsiteX11" fmla="*/ 617220 w 705485"/>
                <a:gd name="connsiteY11" fmla="*/ 220345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5485" h="704850">
                  <a:moveTo>
                    <a:pt x="528955" y="308610"/>
                  </a:moveTo>
                  <a:lnTo>
                    <a:pt x="220345" y="0"/>
                  </a:lnTo>
                  <a:lnTo>
                    <a:pt x="132080" y="87630"/>
                  </a:lnTo>
                  <a:lnTo>
                    <a:pt x="440690" y="396240"/>
                  </a:lnTo>
                  <a:lnTo>
                    <a:pt x="308610" y="528320"/>
                  </a:lnTo>
                  <a:lnTo>
                    <a:pt x="176530" y="396240"/>
                  </a:lnTo>
                  <a:lnTo>
                    <a:pt x="264160" y="308610"/>
                  </a:lnTo>
                  <a:lnTo>
                    <a:pt x="176530" y="220345"/>
                  </a:lnTo>
                  <a:lnTo>
                    <a:pt x="0" y="396240"/>
                  </a:lnTo>
                  <a:lnTo>
                    <a:pt x="308610" y="704850"/>
                  </a:lnTo>
                  <a:lnTo>
                    <a:pt x="705485" y="308610"/>
                  </a:lnTo>
                  <a:lnTo>
                    <a:pt x="617220" y="220345"/>
                  </a:lnTo>
                  <a:close/>
                </a:path>
              </a:pathLst>
            </a:custGeom>
            <a:solidFill>
              <a:srgbClr val="F28128"/>
            </a:solidFill>
            <a:ln w="6350"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xmlns="" id="{1D9C3ED5-2961-C299-6AD9-0DB26B78AECE}"/>
                </a:ext>
              </a:extLst>
            </p:cNvPr>
            <p:cNvSpPr/>
            <p:nvPr/>
          </p:nvSpPr>
          <p:spPr>
            <a:xfrm>
              <a:off x="2148839" y="2398395"/>
              <a:ext cx="353060" cy="352425"/>
            </a:xfrm>
            <a:custGeom>
              <a:avLst/>
              <a:gdLst>
                <a:gd name="connsiteX0" fmla="*/ 88265 w 353060"/>
                <a:gd name="connsiteY0" fmla="*/ 352425 h 352425"/>
                <a:gd name="connsiteX1" fmla="*/ 0 w 353060"/>
                <a:gd name="connsiteY1" fmla="*/ 264160 h 352425"/>
                <a:gd name="connsiteX2" fmla="*/ 264795 w 353060"/>
                <a:gd name="connsiteY2" fmla="*/ 0 h 352425"/>
                <a:gd name="connsiteX3" fmla="*/ 353060 w 353060"/>
                <a:gd name="connsiteY3" fmla="*/ 87630 h 352425"/>
              </a:gdLst>
              <a:ahLst/>
              <a:cxnLst>
                <a:cxn ang="0">
                  <a:pos x="connsiteX0" y="connsiteY0"/>
                </a:cxn>
                <a:cxn ang="0">
                  <a:pos x="connsiteX1" y="connsiteY1"/>
                </a:cxn>
                <a:cxn ang="0">
                  <a:pos x="connsiteX2" y="connsiteY2"/>
                </a:cxn>
                <a:cxn ang="0">
                  <a:pos x="connsiteX3" y="connsiteY3"/>
                </a:cxn>
              </a:cxnLst>
              <a:rect l="l" t="t" r="r" b="b"/>
              <a:pathLst>
                <a:path w="353060" h="352425">
                  <a:moveTo>
                    <a:pt x="88265" y="352425"/>
                  </a:moveTo>
                  <a:lnTo>
                    <a:pt x="0" y="264160"/>
                  </a:lnTo>
                  <a:lnTo>
                    <a:pt x="264795" y="0"/>
                  </a:lnTo>
                  <a:lnTo>
                    <a:pt x="353060" y="87630"/>
                  </a:lnTo>
                  <a:close/>
                </a:path>
              </a:pathLst>
            </a:custGeom>
            <a:solidFill>
              <a:srgbClr val="F28128"/>
            </a:solidFill>
            <a:ln w="6350"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xmlns="" id="{58F32D30-F4C2-FC95-2F63-E8F5E5D007ED}"/>
                </a:ext>
              </a:extLst>
            </p:cNvPr>
            <p:cNvSpPr/>
            <p:nvPr/>
          </p:nvSpPr>
          <p:spPr>
            <a:xfrm>
              <a:off x="2193289" y="1604644"/>
              <a:ext cx="264160" cy="264794"/>
            </a:xfrm>
            <a:custGeom>
              <a:avLst/>
              <a:gdLst>
                <a:gd name="connsiteX0" fmla="*/ 0 w 264160"/>
                <a:gd name="connsiteY0" fmla="*/ 132715 h 264794"/>
                <a:gd name="connsiteX1" fmla="*/ 132080 w 264160"/>
                <a:gd name="connsiteY1" fmla="*/ 264795 h 264794"/>
                <a:gd name="connsiteX2" fmla="*/ 264160 w 264160"/>
                <a:gd name="connsiteY2" fmla="*/ 132715 h 264794"/>
                <a:gd name="connsiteX3" fmla="*/ 132080 w 264160"/>
                <a:gd name="connsiteY3" fmla="*/ 0 h 264794"/>
              </a:gdLst>
              <a:ahLst/>
              <a:cxnLst>
                <a:cxn ang="0">
                  <a:pos x="connsiteX0" y="connsiteY0"/>
                </a:cxn>
                <a:cxn ang="0">
                  <a:pos x="connsiteX1" y="connsiteY1"/>
                </a:cxn>
                <a:cxn ang="0">
                  <a:pos x="connsiteX2" y="connsiteY2"/>
                </a:cxn>
                <a:cxn ang="0">
                  <a:pos x="connsiteX3" y="connsiteY3"/>
                </a:cxn>
              </a:cxnLst>
              <a:rect l="l" t="t" r="r" b="b"/>
              <a:pathLst>
                <a:path w="264160" h="264794">
                  <a:moveTo>
                    <a:pt x="0" y="132715"/>
                  </a:moveTo>
                  <a:lnTo>
                    <a:pt x="132080" y="264795"/>
                  </a:lnTo>
                  <a:lnTo>
                    <a:pt x="264160" y="132715"/>
                  </a:lnTo>
                  <a:lnTo>
                    <a:pt x="132080" y="0"/>
                  </a:lnTo>
                  <a:close/>
                </a:path>
              </a:pathLst>
            </a:custGeom>
            <a:solidFill>
              <a:srgbClr val="F28128"/>
            </a:solidFill>
            <a:ln w="6350"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xmlns="" id="{333B4585-7695-91B4-DACA-86F066C848D3}"/>
                </a:ext>
              </a:extLst>
            </p:cNvPr>
            <p:cNvSpPr/>
            <p:nvPr/>
          </p:nvSpPr>
          <p:spPr>
            <a:xfrm>
              <a:off x="2193289" y="3279775"/>
              <a:ext cx="264160" cy="264159"/>
            </a:xfrm>
            <a:custGeom>
              <a:avLst/>
              <a:gdLst>
                <a:gd name="connsiteX0" fmla="*/ 0 w 264160"/>
                <a:gd name="connsiteY0" fmla="*/ 132080 h 264159"/>
                <a:gd name="connsiteX1" fmla="*/ 132080 w 264160"/>
                <a:gd name="connsiteY1" fmla="*/ 264160 h 264159"/>
                <a:gd name="connsiteX2" fmla="*/ 264160 w 264160"/>
                <a:gd name="connsiteY2" fmla="*/ 132080 h 264159"/>
                <a:gd name="connsiteX3" fmla="*/ 132080 w 264160"/>
                <a:gd name="connsiteY3" fmla="*/ 0 h 264159"/>
              </a:gdLst>
              <a:ahLst/>
              <a:cxnLst>
                <a:cxn ang="0">
                  <a:pos x="connsiteX0" y="connsiteY0"/>
                </a:cxn>
                <a:cxn ang="0">
                  <a:pos x="connsiteX1" y="connsiteY1"/>
                </a:cxn>
                <a:cxn ang="0">
                  <a:pos x="connsiteX2" y="connsiteY2"/>
                </a:cxn>
                <a:cxn ang="0">
                  <a:pos x="connsiteX3" y="connsiteY3"/>
                </a:cxn>
              </a:cxnLst>
              <a:rect l="l" t="t" r="r" b="b"/>
              <a:pathLst>
                <a:path w="264160" h="264159">
                  <a:moveTo>
                    <a:pt x="0" y="132080"/>
                  </a:moveTo>
                  <a:lnTo>
                    <a:pt x="132080" y="264160"/>
                  </a:lnTo>
                  <a:lnTo>
                    <a:pt x="264160" y="132080"/>
                  </a:lnTo>
                  <a:lnTo>
                    <a:pt x="132080" y="0"/>
                  </a:lnTo>
                  <a:close/>
                </a:path>
              </a:pathLst>
            </a:custGeom>
            <a:solidFill>
              <a:srgbClr val="F28128"/>
            </a:solidFill>
            <a:ln w="6350"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xmlns="" id="{21724743-C775-8750-104A-97370C79ECC8}"/>
                </a:ext>
              </a:extLst>
            </p:cNvPr>
            <p:cNvSpPr/>
            <p:nvPr/>
          </p:nvSpPr>
          <p:spPr>
            <a:xfrm>
              <a:off x="3973195" y="1605280"/>
              <a:ext cx="868679" cy="956309"/>
            </a:xfrm>
            <a:custGeom>
              <a:avLst/>
              <a:gdLst>
                <a:gd name="connsiteX0" fmla="*/ 532765 w 868679"/>
                <a:gd name="connsiteY0" fmla="*/ 416560 h 956309"/>
                <a:gd name="connsiteX1" fmla="*/ 592455 w 868679"/>
                <a:gd name="connsiteY1" fmla="*/ 405765 h 956309"/>
                <a:gd name="connsiteX2" fmla="*/ 610235 w 868679"/>
                <a:gd name="connsiteY2" fmla="*/ 274320 h 956309"/>
                <a:gd name="connsiteX3" fmla="*/ 592455 w 868679"/>
                <a:gd name="connsiteY3" fmla="*/ 140335 h 956309"/>
                <a:gd name="connsiteX4" fmla="*/ 532765 w 868679"/>
                <a:gd name="connsiteY4" fmla="*/ 129540 h 956309"/>
                <a:gd name="connsiteX5" fmla="*/ 274320 w 868679"/>
                <a:gd name="connsiteY5" fmla="*/ 129540 h 956309"/>
                <a:gd name="connsiteX6" fmla="*/ 274320 w 868679"/>
                <a:gd name="connsiteY6" fmla="*/ 416560 h 956309"/>
                <a:gd name="connsiteX7" fmla="*/ 532765 w 868679"/>
                <a:gd name="connsiteY7" fmla="*/ 416560 h 956309"/>
                <a:gd name="connsiteX8" fmla="*/ 759460 w 868679"/>
                <a:gd name="connsiteY8" fmla="*/ 824230 h 956309"/>
                <a:gd name="connsiteX9" fmla="*/ 868680 w 868679"/>
                <a:gd name="connsiteY9" fmla="*/ 824230 h 956309"/>
                <a:gd name="connsiteX10" fmla="*/ 868680 w 868679"/>
                <a:gd name="connsiteY10" fmla="*/ 956310 h 956309"/>
                <a:gd name="connsiteX11" fmla="*/ 730250 w 868679"/>
                <a:gd name="connsiteY11" fmla="*/ 956310 h 956309"/>
                <a:gd name="connsiteX12" fmla="*/ 636270 w 868679"/>
                <a:gd name="connsiteY12" fmla="*/ 930275 h 956309"/>
                <a:gd name="connsiteX13" fmla="*/ 599440 w 868679"/>
                <a:gd name="connsiteY13" fmla="*/ 683895 h 956309"/>
                <a:gd name="connsiteX14" fmla="*/ 569595 w 868679"/>
                <a:gd name="connsiteY14" fmla="*/ 565150 h 956309"/>
                <a:gd name="connsiteX15" fmla="*/ 476885 w 868679"/>
                <a:gd name="connsiteY15" fmla="*/ 539115 h 956309"/>
                <a:gd name="connsiteX16" fmla="*/ 274320 w 868679"/>
                <a:gd name="connsiteY16" fmla="*/ 539115 h 956309"/>
                <a:gd name="connsiteX17" fmla="*/ 274320 w 868679"/>
                <a:gd name="connsiteY17" fmla="*/ 826770 h 956309"/>
                <a:gd name="connsiteX18" fmla="*/ 405765 w 868679"/>
                <a:gd name="connsiteY18" fmla="*/ 826770 h 956309"/>
                <a:gd name="connsiteX19" fmla="*/ 405765 w 868679"/>
                <a:gd name="connsiteY19" fmla="*/ 956310 h 956309"/>
                <a:gd name="connsiteX20" fmla="*/ 0 w 868679"/>
                <a:gd name="connsiteY20" fmla="*/ 956310 h 956309"/>
                <a:gd name="connsiteX21" fmla="*/ 0 w 868679"/>
                <a:gd name="connsiteY21" fmla="*/ 826770 h 956309"/>
                <a:gd name="connsiteX22" fmla="*/ 128270 w 868679"/>
                <a:gd name="connsiteY22" fmla="*/ 826770 h 956309"/>
                <a:gd name="connsiteX23" fmla="*/ 128270 w 868679"/>
                <a:gd name="connsiteY23" fmla="*/ 129540 h 956309"/>
                <a:gd name="connsiteX24" fmla="*/ 0 w 868679"/>
                <a:gd name="connsiteY24" fmla="*/ 129540 h 956309"/>
                <a:gd name="connsiteX25" fmla="*/ 0 w 868679"/>
                <a:gd name="connsiteY25" fmla="*/ 0 h 956309"/>
                <a:gd name="connsiteX26" fmla="*/ 580390 w 868679"/>
                <a:gd name="connsiteY26" fmla="*/ 0 h 956309"/>
                <a:gd name="connsiteX27" fmla="*/ 714375 w 868679"/>
                <a:gd name="connsiteY27" fmla="*/ 39370 h 956309"/>
                <a:gd name="connsiteX28" fmla="*/ 766445 w 868679"/>
                <a:gd name="connsiteY28" fmla="*/ 266700 h 956309"/>
                <a:gd name="connsiteX29" fmla="*/ 617220 w 868679"/>
                <a:gd name="connsiteY29" fmla="*/ 483870 h 956309"/>
                <a:gd name="connsiteX30" fmla="*/ 617220 w 868679"/>
                <a:gd name="connsiteY30" fmla="*/ 486410 h 956309"/>
                <a:gd name="connsiteX31" fmla="*/ 752475 w 868679"/>
                <a:gd name="connsiteY31" fmla="*/ 683260 h 956309"/>
                <a:gd name="connsiteX32" fmla="*/ 759460 w 868679"/>
                <a:gd name="connsiteY32" fmla="*/ 824230 h 95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68679" h="956309">
                  <a:moveTo>
                    <a:pt x="532765" y="416560"/>
                  </a:moveTo>
                  <a:cubicBezTo>
                    <a:pt x="572135" y="416560"/>
                    <a:pt x="585470" y="412115"/>
                    <a:pt x="592455" y="405765"/>
                  </a:cubicBezTo>
                  <a:cubicBezTo>
                    <a:pt x="605155" y="393065"/>
                    <a:pt x="610235" y="372745"/>
                    <a:pt x="610235" y="274320"/>
                  </a:cubicBezTo>
                  <a:cubicBezTo>
                    <a:pt x="610235" y="175895"/>
                    <a:pt x="605155" y="153035"/>
                    <a:pt x="592455" y="140335"/>
                  </a:cubicBezTo>
                  <a:cubicBezTo>
                    <a:pt x="586105" y="133350"/>
                    <a:pt x="572135" y="129540"/>
                    <a:pt x="532765" y="129540"/>
                  </a:cubicBezTo>
                  <a:lnTo>
                    <a:pt x="274320" y="129540"/>
                  </a:lnTo>
                  <a:lnTo>
                    <a:pt x="274320" y="416560"/>
                  </a:lnTo>
                  <a:lnTo>
                    <a:pt x="532765" y="416560"/>
                  </a:lnTo>
                  <a:close/>
                  <a:moveTo>
                    <a:pt x="759460" y="824230"/>
                  </a:moveTo>
                  <a:lnTo>
                    <a:pt x="868680" y="824230"/>
                  </a:lnTo>
                  <a:lnTo>
                    <a:pt x="868680" y="956310"/>
                  </a:lnTo>
                  <a:lnTo>
                    <a:pt x="730250" y="956310"/>
                  </a:lnTo>
                  <a:cubicBezTo>
                    <a:pt x="673100" y="956310"/>
                    <a:pt x="652780" y="946785"/>
                    <a:pt x="636270" y="930275"/>
                  </a:cubicBezTo>
                  <a:cubicBezTo>
                    <a:pt x="615950" y="909955"/>
                    <a:pt x="605155" y="872490"/>
                    <a:pt x="599440" y="683895"/>
                  </a:cubicBezTo>
                  <a:cubicBezTo>
                    <a:pt x="596900" y="607060"/>
                    <a:pt x="587375" y="582295"/>
                    <a:pt x="569595" y="565150"/>
                  </a:cubicBezTo>
                  <a:cubicBezTo>
                    <a:pt x="547370" y="543560"/>
                    <a:pt x="524510" y="539115"/>
                    <a:pt x="476885" y="539115"/>
                  </a:cubicBezTo>
                  <a:lnTo>
                    <a:pt x="274320" y="539115"/>
                  </a:lnTo>
                  <a:lnTo>
                    <a:pt x="274320" y="826770"/>
                  </a:lnTo>
                  <a:lnTo>
                    <a:pt x="405765" y="826770"/>
                  </a:lnTo>
                  <a:lnTo>
                    <a:pt x="405765" y="956310"/>
                  </a:lnTo>
                  <a:lnTo>
                    <a:pt x="0" y="956310"/>
                  </a:lnTo>
                  <a:lnTo>
                    <a:pt x="0" y="826770"/>
                  </a:lnTo>
                  <a:lnTo>
                    <a:pt x="128270" y="826770"/>
                  </a:lnTo>
                  <a:lnTo>
                    <a:pt x="128270" y="129540"/>
                  </a:lnTo>
                  <a:lnTo>
                    <a:pt x="0" y="129540"/>
                  </a:lnTo>
                  <a:lnTo>
                    <a:pt x="0" y="0"/>
                  </a:lnTo>
                  <a:lnTo>
                    <a:pt x="580390" y="0"/>
                  </a:lnTo>
                  <a:cubicBezTo>
                    <a:pt x="643255" y="0"/>
                    <a:pt x="685800" y="10795"/>
                    <a:pt x="714375" y="39370"/>
                  </a:cubicBezTo>
                  <a:cubicBezTo>
                    <a:pt x="751205" y="76200"/>
                    <a:pt x="766445" y="122555"/>
                    <a:pt x="766445" y="266700"/>
                  </a:cubicBezTo>
                  <a:cubicBezTo>
                    <a:pt x="766445" y="434975"/>
                    <a:pt x="726440" y="468630"/>
                    <a:pt x="617220" y="483870"/>
                  </a:cubicBezTo>
                  <a:lnTo>
                    <a:pt x="617220" y="486410"/>
                  </a:lnTo>
                  <a:cubicBezTo>
                    <a:pt x="718185" y="506095"/>
                    <a:pt x="746760" y="544195"/>
                    <a:pt x="752475" y="683260"/>
                  </a:cubicBezTo>
                  <a:cubicBezTo>
                    <a:pt x="753745" y="725170"/>
                    <a:pt x="756920" y="781685"/>
                    <a:pt x="759460" y="824230"/>
                  </a:cubicBezTo>
                  <a:close/>
                </a:path>
              </a:pathLst>
            </a:custGeom>
            <a:solidFill>
              <a:srgbClr val="F28128"/>
            </a:solidFill>
            <a:ln w="6350"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xmlns="" id="{DB6E3A01-2694-1811-32E0-9CAC65804A33}"/>
                </a:ext>
              </a:extLst>
            </p:cNvPr>
            <p:cNvSpPr/>
            <p:nvPr/>
          </p:nvSpPr>
          <p:spPr>
            <a:xfrm>
              <a:off x="4950459" y="1605280"/>
              <a:ext cx="759460" cy="956309"/>
            </a:xfrm>
            <a:custGeom>
              <a:avLst/>
              <a:gdLst>
                <a:gd name="connsiteX0" fmla="*/ 0 w 759460"/>
                <a:gd name="connsiteY0" fmla="*/ 0 h 956309"/>
                <a:gd name="connsiteX1" fmla="*/ 0 w 759460"/>
                <a:gd name="connsiteY1" fmla="*/ 129540 h 956309"/>
                <a:gd name="connsiteX2" fmla="*/ 127635 w 759460"/>
                <a:gd name="connsiteY2" fmla="*/ 129540 h 956309"/>
                <a:gd name="connsiteX3" fmla="*/ 127635 w 759460"/>
                <a:gd name="connsiteY3" fmla="*/ 826770 h 956309"/>
                <a:gd name="connsiteX4" fmla="*/ 0 w 759460"/>
                <a:gd name="connsiteY4" fmla="*/ 826770 h 956309"/>
                <a:gd name="connsiteX5" fmla="*/ 0 w 759460"/>
                <a:gd name="connsiteY5" fmla="*/ 956310 h 956309"/>
                <a:gd name="connsiteX6" fmla="*/ 759460 w 759460"/>
                <a:gd name="connsiteY6" fmla="*/ 956310 h 956309"/>
                <a:gd name="connsiteX7" fmla="*/ 759460 w 759460"/>
                <a:gd name="connsiteY7" fmla="*/ 647700 h 956309"/>
                <a:gd name="connsiteX8" fmla="*/ 615950 w 759460"/>
                <a:gd name="connsiteY8" fmla="*/ 647700 h 956309"/>
                <a:gd name="connsiteX9" fmla="*/ 615950 w 759460"/>
                <a:gd name="connsiteY9" fmla="*/ 826770 h 956309"/>
                <a:gd name="connsiteX10" fmla="*/ 274320 w 759460"/>
                <a:gd name="connsiteY10" fmla="*/ 826770 h 956309"/>
                <a:gd name="connsiteX11" fmla="*/ 274320 w 759460"/>
                <a:gd name="connsiteY11" fmla="*/ 523240 h 956309"/>
                <a:gd name="connsiteX12" fmla="*/ 531495 w 759460"/>
                <a:gd name="connsiteY12" fmla="*/ 523240 h 956309"/>
                <a:gd name="connsiteX13" fmla="*/ 531495 w 759460"/>
                <a:gd name="connsiteY13" fmla="*/ 397510 h 956309"/>
                <a:gd name="connsiteX14" fmla="*/ 274320 w 759460"/>
                <a:gd name="connsiteY14" fmla="*/ 397510 h 956309"/>
                <a:gd name="connsiteX15" fmla="*/ 274320 w 759460"/>
                <a:gd name="connsiteY15" fmla="*/ 129540 h 956309"/>
                <a:gd name="connsiteX16" fmla="*/ 605155 w 759460"/>
                <a:gd name="connsiteY16" fmla="*/ 129540 h 956309"/>
                <a:gd name="connsiteX17" fmla="*/ 605155 w 759460"/>
                <a:gd name="connsiteY17" fmla="*/ 288290 h 956309"/>
                <a:gd name="connsiteX18" fmla="*/ 748665 w 759460"/>
                <a:gd name="connsiteY18" fmla="*/ 288290 h 956309"/>
                <a:gd name="connsiteX19" fmla="*/ 748665 w 759460"/>
                <a:gd name="connsiteY19" fmla="*/ 0 h 95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9460" h="956309">
                  <a:moveTo>
                    <a:pt x="0" y="0"/>
                  </a:moveTo>
                  <a:lnTo>
                    <a:pt x="0" y="129540"/>
                  </a:lnTo>
                  <a:lnTo>
                    <a:pt x="127635" y="129540"/>
                  </a:lnTo>
                  <a:lnTo>
                    <a:pt x="127635" y="826770"/>
                  </a:lnTo>
                  <a:lnTo>
                    <a:pt x="0" y="826770"/>
                  </a:lnTo>
                  <a:lnTo>
                    <a:pt x="0" y="956310"/>
                  </a:lnTo>
                  <a:lnTo>
                    <a:pt x="759460" y="956310"/>
                  </a:lnTo>
                  <a:lnTo>
                    <a:pt x="759460" y="647700"/>
                  </a:lnTo>
                  <a:lnTo>
                    <a:pt x="615950" y="647700"/>
                  </a:lnTo>
                  <a:lnTo>
                    <a:pt x="615950" y="826770"/>
                  </a:lnTo>
                  <a:lnTo>
                    <a:pt x="274320" y="826770"/>
                  </a:lnTo>
                  <a:lnTo>
                    <a:pt x="274320" y="523240"/>
                  </a:lnTo>
                  <a:lnTo>
                    <a:pt x="531495" y="523240"/>
                  </a:lnTo>
                  <a:lnTo>
                    <a:pt x="531495" y="397510"/>
                  </a:lnTo>
                  <a:lnTo>
                    <a:pt x="274320" y="397510"/>
                  </a:lnTo>
                  <a:lnTo>
                    <a:pt x="274320" y="129540"/>
                  </a:lnTo>
                  <a:lnTo>
                    <a:pt x="605155" y="129540"/>
                  </a:lnTo>
                  <a:lnTo>
                    <a:pt x="605155" y="288290"/>
                  </a:lnTo>
                  <a:lnTo>
                    <a:pt x="748665" y="288290"/>
                  </a:lnTo>
                  <a:lnTo>
                    <a:pt x="748665" y="0"/>
                  </a:lnTo>
                  <a:close/>
                </a:path>
              </a:pathLst>
            </a:custGeom>
            <a:solidFill>
              <a:srgbClr val="F28128"/>
            </a:solidFill>
            <a:ln w="6350"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xmlns="" id="{1F458A91-0B38-C7F8-2DA8-66D8A5BCACE5}"/>
                </a:ext>
              </a:extLst>
            </p:cNvPr>
            <p:cNvSpPr/>
            <p:nvPr/>
          </p:nvSpPr>
          <p:spPr>
            <a:xfrm>
              <a:off x="5808345" y="1605280"/>
              <a:ext cx="942974" cy="960755"/>
            </a:xfrm>
            <a:custGeom>
              <a:avLst/>
              <a:gdLst>
                <a:gd name="connsiteX0" fmla="*/ 0 w 942974"/>
                <a:gd name="connsiteY0" fmla="*/ 129540 h 960755"/>
                <a:gd name="connsiteX1" fmla="*/ 0 w 942974"/>
                <a:gd name="connsiteY1" fmla="*/ 0 h 960755"/>
                <a:gd name="connsiteX2" fmla="*/ 398145 w 942974"/>
                <a:gd name="connsiteY2" fmla="*/ 0 h 960755"/>
                <a:gd name="connsiteX3" fmla="*/ 398145 w 942974"/>
                <a:gd name="connsiteY3" fmla="*/ 129540 h 960755"/>
                <a:gd name="connsiteX4" fmla="*/ 268605 w 942974"/>
                <a:gd name="connsiteY4" fmla="*/ 129540 h 960755"/>
                <a:gd name="connsiteX5" fmla="*/ 467995 w 942974"/>
                <a:gd name="connsiteY5" fmla="*/ 814705 h 960755"/>
                <a:gd name="connsiteX6" fmla="*/ 488315 w 942974"/>
                <a:gd name="connsiteY6" fmla="*/ 814705 h 960755"/>
                <a:gd name="connsiteX7" fmla="*/ 689610 w 942974"/>
                <a:gd name="connsiteY7" fmla="*/ 129540 h 960755"/>
                <a:gd name="connsiteX8" fmla="*/ 560070 w 942974"/>
                <a:gd name="connsiteY8" fmla="*/ 129540 h 960755"/>
                <a:gd name="connsiteX9" fmla="*/ 560070 w 942974"/>
                <a:gd name="connsiteY9" fmla="*/ 0 h 960755"/>
                <a:gd name="connsiteX10" fmla="*/ 942975 w 942974"/>
                <a:gd name="connsiteY10" fmla="*/ 0 h 960755"/>
                <a:gd name="connsiteX11" fmla="*/ 942975 w 942974"/>
                <a:gd name="connsiteY11" fmla="*/ 129540 h 960755"/>
                <a:gd name="connsiteX12" fmla="*/ 838200 w 942974"/>
                <a:gd name="connsiteY12" fmla="*/ 129540 h 960755"/>
                <a:gd name="connsiteX13" fmla="*/ 591820 w 942974"/>
                <a:gd name="connsiteY13" fmla="*/ 914400 h 960755"/>
                <a:gd name="connsiteX14" fmla="*/ 526415 w 942974"/>
                <a:gd name="connsiteY14" fmla="*/ 960755 h 960755"/>
                <a:gd name="connsiteX15" fmla="*/ 418465 w 942974"/>
                <a:gd name="connsiteY15" fmla="*/ 960755 h 960755"/>
                <a:gd name="connsiteX16" fmla="*/ 352425 w 942974"/>
                <a:gd name="connsiteY16" fmla="*/ 914400 h 960755"/>
                <a:gd name="connsiteX17" fmla="*/ 106680 w 942974"/>
                <a:gd name="connsiteY17" fmla="*/ 129540 h 960755"/>
                <a:gd name="connsiteX18" fmla="*/ 0 w 942974"/>
                <a:gd name="connsiteY18" fmla="*/ 129540 h 960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42974" h="960755">
                  <a:moveTo>
                    <a:pt x="0" y="129540"/>
                  </a:moveTo>
                  <a:lnTo>
                    <a:pt x="0" y="0"/>
                  </a:lnTo>
                  <a:lnTo>
                    <a:pt x="398145" y="0"/>
                  </a:lnTo>
                  <a:lnTo>
                    <a:pt x="398145" y="129540"/>
                  </a:lnTo>
                  <a:lnTo>
                    <a:pt x="268605" y="129540"/>
                  </a:lnTo>
                  <a:lnTo>
                    <a:pt x="467995" y="814705"/>
                  </a:lnTo>
                  <a:lnTo>
                    <a:pt x="488315" y="814705"/>
                  </a:lnTo>
                  <a:lnTo>
                    <a:pt x="689610" y="129540"/>
                  </a:lnTo>
                  <a:lnTo>
                    <a:pt x="560070" y="129540"/>
                  </a:lnTo>
                  <a:lnTo>
                    <a:pt x="560070" y="0"/>
                  </a:lnTo>
                  <a:lnTo>
                    <a:pt x="942975" y="0"/>
                  </a:lnTo>
                  <a:lnTo>
                    <a:pt x="942975" y="129540"/>
                  </a:lnTo>
                  <a:lnTo>
                    <a:pt x="838200" y="129540"/>
                  </a:lnTo>
                  <a:lnTo>
                    <a:pt x="591820" y="914400"/>
                  </a:lnTo>
                  <a:cubicBezTo>
                    <a:pt x="579120" y="952500"/>
                    <a:pt x="567055" y="960755"/>
                    <a:pt x="526415" y="960755"/>
                  </a:cubicBezTo>
                  <a:lnTo>
                    <a:pt x="418465" y="960755"/>
                  </a:lnTo>
                  <a:cubicBezTo>
                    <a:pt x="377190" y="960755"/>
                    <a:pt x="364490" y="952500"/>
                    <a:pt x="352425" y="914400"/>
                  </a:cubicBezTo>
                  <a:lnTo>
                    <a:pt x="106680" y="129540"/>
                  </a:lnTo>
                  <a:lnTo>
                    <a:pt x="0" y="129540"/>
                  </a:lnTo>
                  <a:close/>
                </a:path>
              </a:pathLst>
            </a:custGeom>
            <a:solidFill>
              <a:srgbClr val="F28128"/>
            </a:solidFill>
            <a:ln w="6350"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xmlns="" id="{05E1905A-2FAC-4617-1A1D-CD6A2E8394C6}"/>
                </a:ext>
              </a:extLst>
            </p:cNvPr>
            <p:cNvSpPr/>
            <p:nvPr/>
          </p:nvSpPr>
          <p:spPr>
            <a:xfrm>
              <a:off x="6649084" y="1600200"/>
              <a:ext cx="949325" cy="961389"/>
            </a:xfrm>
            <a:custGeom>
              <a:avLst/>
              <a:gdLst>
                <a:gd name="connsiteX0" fmla="*/ 336550 w 949325"/>
                <a:gd name="connsiteY0" fmla="*/ 537845 h 961389"/>
                <a:gd name="connsiteX1" fmla="*/ 596265 w 949325"/>
                <a:gd name="connsiteY1" fmla="*/ 537845 h 961389"/>
                <a:gd name="connsiteX2" fmla="*/ 477520 w 949325"/>
                <a:gd name="connsiteY2" fmla="*/ 134620 h 961389"/>
                <a:gd name="connsiteX3" fmla="*/ 457200 w 949325"/>
                <a:gd name="connsiteY3" fmla="*/ 134620 h 961389"/>
                <a:gd name="connsiteX4" fmla="*/ 336550 w 949325"/>
                <a:gd name="connsiteY4" fmla="*/ 537845 h 961389"/>
                <a:gd name="connsiteX5" fmla="*/ 0 w 949325"/>
                <a:gd name="connsiteY5" fmla="*/ 961390 h 961389"/>
                <a:gd name="connsiteX6" fmla="*/ 0 w 949325"/>
                <a:gd name="connsiteY6" fmla="*/ 831215 h 961389"/>
                <a:gd name="connsiteX7" fmla="*/ 104140 w 949325"/>
                <a:gd name="connsiteY7" fmla="*/ 831215 h 961389"/>
                <a:gd name="connsiteX8" fmla="*/ 351790 w 949325"/>
                <a:gd name="connsiteY8" fmla="*/ 46355 h 961389"/>
                <a:gd name="connsiteX9" fmla="*/ 417195 w 949325"/>
                <a:gd name="connsiteY9" fmla="*/ 0 h 961389"/>
                <a:gd name="connsiteX10" fmla="*/ 532130 w 949325"/>
                <a:gd name="connsiteY10" fmla="*/ 0 h 961389"/>
                <a:gd name="connsiteX11" fmla="*/ 597535 w 949325"/>
                <a:gd name="connsiteY11" fmla="*/ 46355 h 961389"/>
                <a:gd name="connsiteX12" fmla="*/ 845185 w 949325"/>
                <a:gd name="connsiteY12" fmla="*/ 831215 h 961389"/>
                <a:gd name="connsiteX13" fmla="*/ 949325 w 949325"/>
                <a:gd name="connsiteY13" fmla="*/ 831215 h 961389"/>
                <a:gd name="connsiteX14" fmla="*/ 949325 w 949325"/>
                <a:gd name="connsiteY14" fmla="*/ 961390 h 961389"/>
                <a:gd name="connsiteX15" fmla="*/ 553085 w 949325"/>
                <a:gd name="connsiteY15" fmla="*/ 961390 h 961389"/>
                <a:gd name="connsiteX16" fmla="*/ 553085 w 949325"/>
                <a:gd name="connsiteY16" fmla="*/ 831215 h 961389"/>
                <a:gd name="connsiteX17" fmla="*/ 683895 w 949325"/>
                <a:gd name="connsiteY17" fmla="*/ 831215 h 961389"/>
                <a:gd name="connsiteX18" fmla="*/ 633730 w 949325"/>
                <a:gd name="connsiteY18" fmla="*/ 660400 h 961389"/>
                <a:gd name="connsiteX19" fmla="*/ 300990 w 949325"/>
                <a:gd name="connsiteY19" fmla="*/ 661670 h 961389"/>
                <a:gd name="connsiteX20" fmla="*/ 250190 w 949325"/>
                <a:gd name="connsiteY20" fmla="*/ 831215 h 961389"/>
                <a:gd name="connsiteX21" fmla="*/ 381635 w 949325"/>
                <a:gd name="connsiteY21" fmla="*/ 831215 h 961389"/>
                <a:gd name="connsiteX22" fmla="*/ 381635 w 949325"/>
                <a:gd name="connsiteY22" fmla="*/ 961390 h 961389"/>
                <a:gd name="connsiteX23" fmla="*/ 0 w 949325"/>
                <a:gd name="connsiteY23" fmla="*/ 961390 h 96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49325" h="961389">
                  <a:moveTo>
                    <a:pt x="336550" y="537845"/>
                  </a:moveTo>
                  <a:lnTo>
                    <a:pt x="596265" y="537845"/>
                  </a:lnTo>
                  <a:lnTo>
                    <a:pt x="477520" y="134620"/>
                  </a:lnTo>
                  <a:lnTo>
                    <a:pt x="457200" y="134620"/>
                  </a:lnTo>
                  <a:lnTo>
                    <a:pt x="336550" y="537845"/>
                  </a:lnTo>
                  <a:close/>
                  <a:moveTo>
                    <a:pt x="0" y="961390"/>
                  </a:moveTo>
                  <a:lnTo>
                    <a:pt x="0" y="831215"/>
                  </a:lnTo>
                  <a:lnTo>
                    <a:pt x="104140" y="831215"/>
                  </a:lnTo>
                  <a:lnTo>
                    <a:pt x="351790" y="46355"/>
                  </a:lnTo>
                  <a:cubicBezTo>
                    <a:pt x="364490" y="7620"/>
                    <a:pt x="376555" y="0"/>
                    <a:pt x="417195" y="0"/>
                  </a:cubicBezTo>
                  <a:lnTo>
                    <a:pt x="532130" y="0"/>
                  </a:lnTo>
                  <a:cubicBezTo>
                    <a:pt x="573405" y="0"/>
                    <a:pt x="585470" y="8255"/>
                    <a:pt x="597535" y="46355"/>
                  </a:cubicBezTo>
                  <a:lnTo>
                    <a:pt x="845185" y="831215"/>
                  </a:lnTo>
                  <a:lnTo>
                    <a:pt x="949325" y="831215"/>
                  </a:lnTo>
                  <a:lnTo>
                    <a:pt x="949325" y="961390"/>
                  </a:lnTo>
                  <a:lnTo>
                    <a:pt x="553085" y="961390"/>
                  </a:lnTo>
                  <a:lnTo>
                    <a:pt x="553085" y="831215"/>
                  </a:lnTo>
                  <a:lnTo>
                    <a:pt x="683895" y="831215"/>
                  </a:lnTo>
                  <a:lnTo>
                    <a:pt x="633730" y="660400"/>
                  </a:lnTo>
                  <a:cubicBezTo>
                    <a:pt x="550545" y="660400"/>
                    <a:pt x="389255" y="661670"/>
                    <a:pt x="300990" y="661670"/>
                  </a:cubicBezTo>
                  <a:lnTo>
                    <a:pt x="250190" y="831215"/>
                  </a:lnTo>
                  <a:lnTo>
                    <a:pt x="381635" y="831215"/>
                  </a:lnTo>
                  <a:lnTo>
                    <a:pt x="381635" y="961390"/>
                  </a:lnTo>
                  <a:lnTo>
                    <a:pt x="0" y="961390"/>
                  </a:lnTo>
                  <a:close/>
                </a:path>
              </a:pathLst>
            </a:custGeom>
            <a:solidFill>
              <a:srgbClr val="F28128"/>
            </a:solidFill>
            <a:ln w="6350"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xmlns="" id="{1C3075EB-D69C-BDA5-F42C-710766C0E1A1}"/>
                </a:ext>
              </a:extLst>
            </p:cNvPr>
            <p:cNvSpPr/>
            <p:nvPr/>
          </p:nvSpPr>
          <p:spPr>
            <a:xfrm>
              <a:off x="3972559" y="2766060"/>
              <a:ext cx="758190" cy="767714"/>
            </a:xfrm>
            <a:custGeom>
              <a:avLst/>
              <a:gdLst>
                <a:gd name="connsiteX0" fmla="*/ 474980 w 758190"/>
                <a:gd name="connsiteY0" fmla="*/ 60960 h 767714"/>
                <a:gd name="connsiteX1" fmla="*/ 474980 w 758190"/>
                <a:gd name="connsiteY1" fmla="*/ 0 h 767714"/>
                <a:gd name="connsiteX2" fmla="*/ 758190 w 758190"/>
                <a:gd name="connsiteY2" fmla="*/ 0 h 767714"/>
                <a:gd name="connsiteX3" fmla="*/ 758190 w 758190"/>
                <a:gd name="connsiteY3" fmla="*/ 60960 h 767714"/>
                <a:gd name="connsiteX4" fmla="*/ 652145 w 758190"/>
                <a:gd name="connsiteY4" fmla="*/ 60960 h 767714"/>
                <a:gd name="connsiteX5" fmla="*/ 652145 w 758190"/>
                <a:gd name="connsiteY5" fmla="*/ 459740 h 767714"/>
                <a:gd name="connsiteX6" fmla="*/ 599440 w 758190"/>
                <a:gd name="connsiteY6" fmla="*/ 734060 h 767714"/>
                <a:gd name="connsiteX7" fmla="*/ 461645 w 758190"/>
                <a:gd name="connsiteY7" fmla="*/ 767715 h 767714"/>
                <a:gd name="connsiteX8" fmla="*/ 292100 w 758190"/>
                <a:gd name="connsiteY8" fmla="*/ 767715 h 767714"/>
                <a:gd name="connsiteX9" fmla="*/ 158115 w 758190"/>
                <a:gd name="connsiteY9" fmla="*/ 734060 h 767714"/>
                <a:gd name="connsiteX10" fmla="*/ 105410 w 758190"/>
                <a:gd name="connsiteY10" fmla="*/ 459740 h 767714"/>
                <a:gd name="connsiteX11" fmla="*/ 105410 w 758190"/>
                <a:gd name="connsiteY11" fmla="*/ 60960 h 767714"/>
                <a:gd name="connsiteX12" fmla="*/ 0 w 758190"/>
                <a:gd name="connsiteY12" fmla="*/ 60960 h 767714"/>
                <a:gd name="connsiteX13" fmla="*/ 0 w 758190"/>
                <a:gd name="connsiteY13" fmla="*/ 0 h 767714"/>
                <a:gd name="connsiteX14" fmla="*/ 282575 w 758190"/>
                <a:gd name="connsiteY14" fmla="*/ 0 h 767714"/>
                <a:gd name="connsiteX15" fmla="*/ 282575 w 758190"/>
                <a:gd name="connsiteY15" fmla="*/ 60960 h 767714"/>
                <a:gd name="connsiteX16" fmla="*/ 166370 w 758190"/>
                <a:gd name="connsiteY16" fmla="*/ 60960 h 767714"/>
                <a:gd name="connsiteX17" fmla="*/ 166370 w 758190"/>
                <a:gd name="connsiteY17" fmla="*/ 464185 h 767714"/>
                <a:gd name="connsiteX18" fmla="*/ 204470 w 758190"/>
                <a:gd name="connsiteY18" fmla="*/ 683895 h 767714"/>
                <a:gd name="connsiteX19" fmla="*/ 304165 w 758190"/>
                <a:gd name="connsiteY19" fmla="*/ 706755 h 767714"/>
                <a:gd name="connsiteX20" fmla="*/ 453390 w 758190"/>
                <a:gd name="connsiteY20" fmla="*/ 706755 h 767714"/>
                <a:gd name="connsiteX21" fmla="*/ 552450 w 758190"/>
                <a:gd name="connsiteY21" fmla="*/ 683895 h 767714"/>
                <a:gd name="connsiteX22" fmla="*/ 590550 w 758190"/>
                <a:gd name="connsiteY22" fmla="*/ 464185 h 767714"/>
                <a:gd name="connsiteX23" fmla="*/ 590550 w 758190"/>
                <a:gd name="connsiteY23" fmla="*/ 60960 h 767714"/>
                <a:gd name="connsiteX24" fmla="*/ 474980 w 758190"/>
                <a:gd name="connsiteY24" fmla="*/ 6096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8190" h="767714">
                  <a:moveTo>
                    <a:pt x="474980" y="60960"/>
                  </a:moveTo>
                  <a:lnTo>
                    <a:pt x="474980" y="0"/>
                  </a:lnTo>
                  <a:lnTo>
                    <a:pt x="758190" y="0"/>
                  </a:lnTo>
                  <a:lnTo>
                    <a:pt x="758190" y="60960"/>
                  </a:lnTo>
                  <a:lnTo>
                    <a:pt x="652145" y="60960"/>
                  </a:lnTo>
                  <a:lnTo>
                    <a:pt x="652145" y="459740"/>
                  </a:lnTo>
                  <a:cubicBezTo>
                    <a:pt x="652145" y="638175"/>
                    <a:pt x="636905" y="696595"/>
                    <a:pt x="599440" y="734060"/>
                  </a:cubicBezTo>
                  <a:cubicBezTo>
                    <a:pt x="574675" y="758190"/>
                    <a:pt x="537845" y="767715"/>
                    <a:pt x="461645" y="767715"/>
                  </a:cubicBezTo>
                  <a:lnTo>
                    <a:pt x="292100" y="767715"/>
                  </a:lnTo>
                  <a:cubicBezTo>
                    <a:pt x="216535" y="767715"/>
                    <a:pt x="182245" y="758190"/>
                    <a:pt x="158115" y="734060"/>
                  </a:cubicBezTo>
                  <a:cubicBezTo>
                    <a:pt x="120650" y="696595"/>
                    <a:pt x="105410" y="639445"/>
                    <a:pt x="105410" y="459740"/>
                  </a:cubicBezTo>
                  <a:lnTo>
                    <a:pt x="105410" y="60960"/>
                  </a:lnTo>
                  <a:lnTo>
                    <a:pt x="0" y="60960"/>
                  </a:lnTo>
                  <a:lnTo>
                    <a:pt x="0" y="0"/>
                  </a:lnTo>
                  <a:lnTo>
                    <a:pt x="282575" y="0"/>
                  </a:lnTo>
                  <a:lnTo>
                    <a:pt x="282575" y="60960"/>
                  </a:lnTo>
                  <a:lnTo>
                    <a:pt x="166370" y="60960"/>
                  </a:lnTo>
                  <a:lnTo>
                    <a:pt x="166370" y="464185"/>
                  </a:lnTo>
                  <a:cubicBezTo>
                    <a:pt x="166370" y="624205"/>
                    <a:pt x="181610" y="661035"/>
                    <a:pt x="204470" y="683895"/>
                  </a:cubicBezTo>
                  <a:cubicBezTo>
                    <a:pt x="219075" y="698500"/>
                    <a:pt x="238760" y="706755"/>
                    <a:pt x="304165" y="706755"/>
                  </a:cubicBezTo>
                  <a:lnTo>
                    <a:pt x="453390" y="706755"/>
                  </a:lnTo>
                  <a:cubicBezTo>
                    <a:pt x="519430" y="706755"/>
                    <a:pt x="537845" y="697865"/>
                    <a:pt x="552450" y="683895"/>
                  </a:cubicBezTo>
                  <a:cubicBezTo>
                    <a:pt x="576580" y="659765"/>
                    <a:pt x="590550" y="624205"/>
                    <a:pt x="590550" y="464185"/>
                  </a:cubicBezTo>
                  <a:lnTo>
                    <a:pt x="590550" y="60960"/>
                  </a:lnTo>
                  <a:lnTo>
                    <a:pt x="474980" y="60960"/>
                  </a:lnTo>
                  <a:close/>
                </a:path>
              </a:pathLst>
            </a:custGeom>
            <a:solidFill>
              <a:srgbClr val="585860"/>
            </a:solidFill>
            <a:ln w="6350"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xmlns="" id="{3A14A1F8-C107-DD28-545F-FD12AC27A717}"/>
                </a:ext>
              </a:extLst>
            </p:cNvPr>
            <p:cNvSpPr/>
            <p:nvPr/>
          </p:nvSpPr>
          <p:spPr>
            <a:xfrm>
              <a:off x="4796790" y="2766060"/>
              <a:ext cx="740409" cy="768985"/>
            </a:xfrm>
            <a:custGeom>
              <a:avLst/>
              <a:gdLst>
                <a:gd name="connsiteX0" fmla="*/ 579120 w 740409"/>
                <a:gd name="connsiteY0" fmla="*/ 60960 h 768985"/>
                <a:gd name="connsiteX1" fmla="*/ 461645 w 740409"/>
                <a:gd name="connsiteY1" fmla="*/ 60960 h 768985"/>
                <a:gd name="connsiteX2" fmla="*/ 461645 w 740409"/>
                <a:gd name="connsiteY2" fmla="*/ 0 h 768985"/>
                <a:gd name="connsiteX3" fmla="*/ 740410 w 740409"/>
                <a:gd name="connsiteY3" fmla="*/ 0 h 768985"/>
                <a:gd name="connsiteX4" fmla="*/ 740410 w 740409"/>
                <a:gd name="connsiteY4" fmla="*/ 60960 h 768985"/>
                <a:gd name="connsiteX5" fmla="*/ 640715 w 740409"/>
                <a:gd name="connsiteY5" fmla="*/ 60960 h 768985"/>
                <a:gd name="connsiteX6" fmla="*/ 640715 w 740409"/>
                <a:gd name="connsiteY6" fmla="*/ 768985 h 768985"/>
                <a:gd name="connsiteX7" fmla="*/ 568960 w 740409"/>
                <a:gd name="connsiteY7" fmla="*/ 768985 h 768985"/>
                <a:gd name="connsiteX8" fmla="*/ 526415 w 740409"/>
                <a:gd name="connsiteY8" fmla="*/ 742950 h 768985"/>
                <a:gd name="connsiteX9" fmla="*/ 174625 w 740409"/>
                <a:gd name="connsiteY9" fmla="*/ 58420 h 768985"/>
                <a:gd name="connsiteX10" fmla="*/ 163830 w 740409"/>
                <a:gd name="connsiteY10" fmla="*/ 58420 h 768985"/>
                <a:gd name="connsiteX11" fmla="*/ 163830 w 740409"/>
                <a:gd name="connsiteY11" fmla="*/ 720090 h 768985"/>
                <a:gd name="connsiteX12" fmla="*/ 281940 w 740409"/>
                <a:gd name="connsiteY12" fmla="*/ 720090 h 768985"/>
                <a:gd name="connsiteX13" fmla="*/ 281940 w 740409"/>
                <a:gd name="connsiteY13" fmla="*/ 768350 h 768985"/>
                <a:gd name="connsiteX14" fmla="*/ 0 w 740409"/>
                <a:gd name="connsiteY14" fmla="*/ 768350 h 768985"/>
                <a:gd name="connsiteX15" fmla="*/ 0 w 740409"/>
                <a:gd name="connsiteY15" fmla="*/ 720090 h 768985"/>
                <a:gd name="connsiteX16" fmla="*/ 102870 w 740409"/>
                <a:gd name="connsiteY16" fmla="*/ 720090 h 768985"/>
                <a:gd name="connsiteX17" fmla="*/ 102870 w 740409"/>
                <a:gd name="connsiteY17" fmla="*/ 60960 h 768985"/>
                <a:gd name="connsiteX18" fmla="*/ 0 w 740409"/>
                <a:gd name="connsiteY18" fmla="*/ 60960 h 768985"/>
                <a:gd name="connsiteX19" fmla="*/ 0 w 740409"/>
                <a:gd name="connsiteY19" fmla="*/ 0 h 768985"/>
                <a:gd name="connsiteX20" fmla="*/ 183515 w 740409"/>
                <a:gd name="connsiteY20" fmla="*/ 0 h 768985"/>
                <a:gd name="connsiteX21" fmla="*/ 226060 w 740409"/>
                <a:gd name="connsiteY21" fmla="*/ 26035 h 768985"/>
                <a:gd name="connsiteX22" fmla="*/ 574675 w 740409"/>
                <a:gd name="connsiteY22" fmla="*/ 702945 h 768985"/>
                <a:gd name="connsiteX23" fmla="*/ 578485 w 740409"/>
                <a:gd name="connsiteY23" fmla="*/ 702945 h 768985"/>
                <a:gd name="connsiteX24" fmla="*/ 578485 w 740409"/>
                <a:gd name="connsiteY24" fmla="*/ 60960 h 768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40409" h="768985">
                  <a:moveTo>
                    <a:pt x="579120" y="60960"/>
                  </a:moveTo>
                  <a:lnTo>
                    <a:pt x="461645" y="60960"/>
                  </a:lnTo>
                  <a:lnTo>
                    <a:pt x="461645" y="0"/>
                  </a:lnTo>
                  <a:lnTo>
                    <a:pt x="740410" y="0"/>
                  </a:lnTo>
                  <a:lnTo>
                    <a:pt x="740410" y="60960"/>
                  </a:lnTo>
                  <a:lnTo>
                    <a:pt x="640715" y="60960"/>
                  </a:lnTo>
                  <a:lnTo>
                    <a:pt x="640715" y="768985"/>
                  </a:lnTo>
                  <a:lnTo>
                    <a:pt x="568960" y="768985"/>
                  </a:lnTo>
                  <a:cubicBezTo>
                    <a:pt x="544830" y="768985"/>
                    <a:pt x="535940" y="762635"/>
                    <a:pt x="526415" y="742950"/>
                  </a:cubicBezTo>
                  <a:lnTo>
                    <a:pt x="174625" y="58420"/>
                  </a:lnTo>
                  <a:lnTo>
                    <a:pt x="163830" y="58420"/>
                  </a:lnTo>
                  <a:lnTo>
                    <a:pt x="163830" y="720090"/>
                  </a:lnTo>
                  <a:lnTo>
                    <a:pt x="281940" y="720090"/>
                  </a:lnTo>
                  <a:lnTo>
                    <a:pt x="281940" y="768350"/>
                  </a:lnTo>
                  <a:lnTo>
                    <a:pt x="0" y="768350"/>
                  </a:lnTo>
                  <a:lnTo>
                    <a:pt x="0" y="720090"/>
                  </a:lnTo>
                  <a:lnTo>
                    <a:pt x="102870" y="720090"/>
                  </a:lnTo>
                  <a:lnTo>
                    <a:pt x="102870" y="60960"/>
                  </a:lnTo>
                  <a:lnTo>
                    <a:pt x="0" y="60960"/>
                  </a:lnTo>
                  <a:lnTo>
                    <a:pt x="0" y="0"/>
                  </a:lnTo>
                  <a:lnTo>
                    <a:pt x="183515" y="0"/>
                  </a:lnTo>
                  <a:cubicBezTo>
                    <a:pt x="207645" y="0"/>
                    <a:pt x="215900" y="5715"/>
                    <a:pt x="226060" y="26035"/>
                  </a:cubicBezTo>
                  <a:lnTo>
                    <a:pt x="574675" y="702945"/>
                  </a:lnTo>
                  <a:lnTo>
                    <a:pt x="578485" y="702945"/>
                  </a:lnTo>
                  <a:lnTo>
                    <a:pt x="578485" y="60960"/>
                  </a:lnTo>
                  <a:close/>
                </a:path>
              </a:pathLst>
            </a:custGeom>
            <a:solidFill>
              <a:srgbClr val="585860"/>
            </a:solidFill>
            <a:ln w="6350"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xmlns="" id="{E139890F-7389-E0EF-D7EA-5A60B7C6D843}"/>
                </a:ext>
              </a:extLst>
            </p:cNvPr>
            <p:cNvSpPr/>
            <p:nvPr/>
          </p:nvSpPr>
          <p:spPr>
            <a:xfrm>
              <a:off x="5616575" y="2766695"/>
              <a:ext cx="286384" cy="767714"/>
            </a:xfrm>
            <a:custGeom>
              <a:avLst/>
              <a:gdLst>
                <a:gd name="connsiteX0" fmla="*/ 0 w 286384"/>
                <a:gd name="connsiteY0" fmla="*/ 0 h 767714"/>
                <a:gd name="connsiteX1" fmla="*/ 0 w 286384"/>
                <a:gd name="connsiteY1" fmla="*/ 60960 h 767714"/>
                <a:gd name="connsiteX2" fmla="*/ 113030 w 286384"/>
                <a:gd name="connsiteY2" fmla="*/ 60960 h 767714"/>
                <a:gd name="connsiteX3" fmla="*/ 113030 w 286384"/>
                <a:gd name="connsiteY3" fmla="*/ 706755 h 767714"/>
                <a:gd name="connsiteX4" fmla="*/ 0 w 286384"/>
                <a:gd name="connsiteY4" fmla="*/ 706755 h 767714"/>
                <a:gd name="connsiteX5" fmla="*/ 0 w 286384"/>
                <a:gd name="connsiteY5" fmla="*/ 767715 h 767714"/>
                <a:gd name="connsiteX6" fmla="*/ 286385 w 286384"/>
                <a:gd name="connsiteY6" fmla="*/ 767715 h 767714"/>
                <a:gd name="connsiteX7" fmla="*/ 286385 w 286384"/>
                <a:gd name="connsiteY7" fmla="*/ 706755 h 767714"/>
                <a:gd name="connsiteX8" fmla="*/ 174625 w 286384"/>
                <a:gd name="connsiteY8" fmla="*/ 706755 h 767714"/>
                <a:gd name="connsiteX9" fmla="*/ 174625 w 286384"/>
                <a:gd name="connsiteY9" fmla="*/ 60960 h 767714"/>
                <a:gd name="connsiteX10" fmla="*/ 286385 w 286384"/>
                <a:gd name="connsiteY10" fmla="*/ 60960 h 767714"/>
                <a:gd name="connsiteX11" fmla="*/ 286385 w 286384"/>
                <a:gd name="connsiteY11" fmla="*/ 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6384" h="767714">
                  <a:moveTo>
                    <a:pt x="0" y="0"/>
                  </a:moveTo>
                  <a:lnTo>
                    <a:pt x="0" y="60960"/>
                  </a:lnTo>
                  <a:lnTo>
                    <a:pt x="113030" y="60960"/>
                  </a:lnTo>
                  <a:lnTo>
                    <a:pt x="113030" y="706755"/>
                  </a:lnTo>
                  <a:lnTo>
                    <a:pt x="0" y="706755"/>
                  </a:lnTo>
                  <a:lnTo>
                    <a:pt x="0" y="767715"/>
                  </a:lnTo>
                  <a:lnTo>
                    <a:pt x="286385" y="767715"/>
                  </a:lnTo>
                  <a:lnTo>
                    <a:pt x="286385" y="706755"/>
                  </a:lnTo>
                  <a:lnTo>
                    <a:pt x="174625" y="706755"/>
                  </a:lnTo>
                  <a:lnTo>
                    <a:pt x="174625" y="60960"/>
                  </a:lnTo>
                  <a:lnTo>
                    <a:pt x="286385" y="60960"/>
                  </a:lnTo>
                  <a:lnTo>
                    <a:pt x="286385" y="0"/>
                  </a:lnTo>
                  <a:close/>
                </a:path>
              </a:pathLst>
            </a:custGeom>
            <a:solidFill>
              <a:srgbClr val="585860"/>
            </a:solidFill>
            <a:ln w="6350"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xmlns="" id="{17987C18-1640-8FB8-E173-02FF6A4FB37C}"/>
                </a:ext>
              </a:extLst>
            </p:cNvPr>
            <p:cNvSpPr/>
            <p:nvPr/>
          </p:nvSpPr>
          <p:spPr>
            <a:xfrm>
              <a:off x="5977890" y="2766060"/>
              <a:ext cx="757554" cy="772794"/>
            </a:xfrm>
            <a:custGeom>
              <a:avLst/>
              <a:gdLst>
                <a:gd name="connsiteX0" fmla="*/ 0 w 757554"/>
                <a:gd name="connsiteY0" fmla="*/ 60960 h 772794"/>
                <a:gd name="connsiteX1" fmla="*/ 0 w 757554"/>
                <a:gd name="connsiteY1" fmla="*/ 0 h 772794"/>
                <a:gd name="connsiteX2" fmla="*/ 273685 w 757554"/>
                <a:gd name="connsiteY2" fmla="*/ 0 h 772794"/>
                <a:gd name="connsiteX3" fmla="*/ 273685 w 757554"/>
                <a:gd name="connsiteY3" fmla="*/ 60960 h 772794"/>
                <a:gd name="connsiteX4" fmla="*/ 167640 w 757554"/>
                <a:gd name="connsiteY4" fmla="*/ 60960 h 772794"/>
                <a:gd name="connsiteX5" fmla="*/ 367665 w 757554"/>
                <a:gd name="connsiteY5" fmla="*/ 707390 h 772794"/>
                <a:gd name="connsiteX6" fmla="*/ 388620 w 757554"/>
                <a:gd name="connsiteY6" fmla="*/ 707390 h 772794"/>
                <a:gd name="connsiteX7" fmla="*/ 589915 w 757554"/>
                <a:gd name="connsiteY7" fmla="*/ 60960 h 772794"/>
                <a:gd name="connsiteX8" fmla="*/ 488315 w 757554"/>
                <a:gd name="connsiteY8" fmla="*/ 60960 h 772794"/>
                <a:gd name="connsiteX9" fmla="*/ 488315 w 757554"/>
                <a:gd name="connsiteY9" fmla="*/ 0 h 772794"/>
                <a:gd name="connsiteX10" fmla="*/ 757555 w 757554"/>
                <a:gd name="connsiteY10" fmla="*/ 0 h 772794"/>
                <a:gd name="connsiteX11" fmla="*/ 757555 w 757554"/>
                <a:gd name="connsiteY11" fmla="*/ 60960 h 772794"/>
                <a:gd name="connsiteX12" fmla="*/ 658495 w 757554"/>
                <a:gd name="connsiteY12" fmla="*/ 60960 h 772794"/>
                <a:gd name="connsiteX13" fmla="*/ 436880 w 757554"/>
                <a:gd name="connsiteY13" fmla="*/ 742950 h 772794"/>
                <a:gd name="connsiteX14" fmla="*/ 393065 w 757554"/>
                <a:gd name="connsiteY14" fmla="*/ 772795 h 772794"/>
                <a:gd name="connsiteX15" fmla="*/ 363220 w 757554"/>
                <a:gd name="connsiteY15" fmla="*/ 772795 h 772794"/>
                <a:gd name="connsiteX16" fmla="*/ 319405 w 757554"/>
                <a:gd name="connsiteY16" fmla="*/ 742950 h 772794"/>
                <a:gd name="connsiteX17" fmla="*/ 99060 w 757554"/>
                <a:gd name="connsiteY17" fmla="*/ 60960 h 772794"/>
                <a:gd name="connsiteX18" fmla="*/ 0 w 757554"/>
                <a:gd name="connsiteY18" fmla="*/ 60960 h 772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57554" h="772794">
                  <a:moveTo>
                    <a:pt x="0" y="60960"/>
                  </a:moveTo>
                  <a:lnTo>
                    <a:pt x="0" y="0"/>
                  </a:lnTo>
                  <a:lnTo>
                    <a:pt x="273685" y="0"/>
                  </a:lnTo>
                  <a:lnTo>
                    <a:pt x="273685" y="60960"/>
                  </a:lnTo>
                  <a:lnTo>
                    <a:pt x="167640" y="60960"/>
                  </a:lnTo>
                  <a:lnTo>
                    <a:pt x="367665" y="707390"/>
                  </a:lnTo>
                  <a:lnTo>
                    <a:pt x="388620" y="707390"/>
                  </a:lnTo>
                  <a:lnTo>
                    <a:pt x="589915" y="60960"/>
                  </a:lnTo>
                  <a:lnTo>
                    <a:pt x="488315" y="60960"/>
                  </a:lnTo>
                  <a:lnTo>
                    <a:pt x="488315" y="0"/>
                  </a:lnTo>
                  <a:lnTo>
                    <a:pt x="757555" y="0"/>
                  </a:lnTo>
                  <a:lnTo>
                    <a:pt x="757555" y="60960"/>
                  </a:lnTo>
                  <a:lnTo>
                    <a:pt x="658495" y="60960"/>
                  </a:lnTo>
                  <a:lnTo>
                    <a:pt x="436880" y="742950"/>
                  </a:lnTo>
                  <a:cubicBezTo>
                    <a:pt x="427355" y="770255"/>
                    <a:pt x="422910" y="772795"/>
                    <a:pt x="393065" y="772795"/>
                  </a:cubicBezTo>
                  <a:lnTo>
                    <a:pt x="363220" y="772795"/>
                  </a:lnTo>
                  <a:cubicBezTo>
                    <a:pt x="334645" y="772795"/>
                    <a:pt x="327025" y="766445"/>
                    <a:pt x="319405" y="742950"/>
                  </a:cubicBezTo>
                  <a:lnTo>
                    <a:pt x="99060" y="60960"/>
                  </a:lnTo>
                  <a:lnTo>
                    <a:pt x="0" y="60960"/>
                  </a:lnTo>
                  <a:close/>
                </a:path>
              </a:pathLst>
            </a:custGeom>
            <a:solidFill>
              <a:srgbClr val="585860"/>
            </a:solidFill>
            <a:ln w="6350"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xmlns="" id="{06693DFF-7603-48B3-AAA2-6C0562434195}"/>
                </a:ext>
              </a:extLst>
            </p:cNvPr>
            <p:cNvSpPr/>
            <p:nvPr/>
          </p:nvSpPr>
          <p:spPr>
            <a:xfrm>
              <a:off x="6810375" y="2766695"/>
              <a:ext cx="584200" cy="767714"/>
            </a:xfrm>
            <a:custGeom>
              <a:avLst/>
              <a:gdLst>
                <a:gd name="connsiteX0" fmla="*/ 0 w 584200"/>
                <a:gd name="connsiteY0" fmla="*/ 0 h 767714"/>
                <a:gd name="connsiteX1" fmla="*/ 0 w 584200"/>
                <a:gd name="connsiteY1" fmla="*/ 60960 h 767714"/>
                <a:gd name="connsiteX2" fmla="*/ 103505 w 584200"/>
                <a:gd name="connsiteY2" fmla="*/ 60960 h 767714"/>
                <a:gd name="connsiteX3" fmla="*/ 103505 w 584200"/>
                <a:gd name="connsiteY3" fmla="*/ 706755 h 767714"/>
                <a:gd name="connsiteX4" fmla="*/ 0 w 584200"/>
                <a:gd name="connsiteY4" fmla="*/ 706755 h 767714"/>
                <a:gd name="connsiteX5" fmla="*/ 0 w 584200"/>
                <a:gd name="connsiteY5" fmla="*/ 767715 h 767714"/>
                <a:gd name="connsiteX6" fmla="*/ 584200 w 584200"/>
                <a:gd name="connsiteY6" fmla="*/ 767715 h 767714"/>
                <a:gd name="connsiteX7" fmla="*/ 584200 w 584200"/>
                <a:gd name="connsiteY7" fmla="*/ 604520 h 767714"/>
                <a:gd name="connsiteX8" fmla="*/ 523240 w 584200"/>
                <a:gd name="connsiteY8" fmla="*/ 604520 h 767714"/>
                <a:gd name="connsiteX9" fmla="*/ 523240 w 584200"/>
                <a:gd name="connsiteY9" fmla="*/ 706755 h 767714"/>
                <a:gd name="connsiteX10" fmla="*/ 165735 w 584200"/>
                <a:gd name="connsiteY10" fmla="*/ 706755 h 767714"/>
                <a:gd name="connsiteX11" fmla="*/ 165735 w 584200"/>
                <a:gd name="connsiteY11" fmla="*/ 400050 h 767714"/>
                <a:gd name="connsiteX12" fmla="*/ 433705 w 584200"/>
                <a:gd name="connsiteY12" fmla="*/ 400050 h 767714"/>
                <a:gd name="connsiteX13" fmla="*/ 433705 w 584200"/>
                <a:gd name="connsiteY13" fmla="*/ 339090 h 767714"/>
                <a:gd name="connsiteX14" fmla="*/ 165735 w 584200"/>
                <a:gd name="connsiteY14" fmla="*/ 339090 h 767714"/>
                <a:gd name="connsiteX15" fmla="*/ 165735 w 584200"/>
                <a:gd name="connsiteY15" fmla="*/ 60960 h 767714"/>
                <a:gd name="connsiteX16" fmla="*/ 523240 w 584200"/>
                <a:gd name="connsiteY16" fmla="*/ 60960 h 767714"/>
                <a:gd name="connsiteX17" fmla="*/ 523240 w 584200"/>
                <a:gd name="connsiteY17" fmla="*/ 159385 h 767714"/>
                <a:gd name="connsiteX18" fmla="*/ 584200 w 584200"/>
                <a:gd name="connsiteY18" fmla="*/ 159385 h 767714"/>
                <a:gd name="connsiteX19" fmla="*/ 584200 w 584200"/>
                <a:gd name="connsiteY19" fmla="*/ 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4200" h="767714">
                  <a:moveTo>
                    <a:pt x="0" y="0"/>
                  </a:moveTo>
                  <a:lnTo>
                    <a:pt x="0" y="60960"/>
                  </a:lnTo>
                  <a:lnTo>
                    <a:pt x="103505" y="60960"/>
                  </a:lnTo>
                  <a:lnTo>
                    <a:pt x="103505" y="706755"/>
                  </a:lnTo>
                  <a:lnTo>
                    <a:pt x="0" y="706755"/>
                  </a:lnTo>
                  <a:lnTo>
                    <a:pt x="0" y="767715"/>
                  </a:lnTo>
                  <a:lnTo>
                    <a:pt x="584200" y="767715"/>
                  </a:lnTo>
                  <a:lnTo>
                    <a:pt x="584200" y="604520"/>
                  </a:lnTo>
                  <a:lnTo>
                    <a:pt x="523240" y="604520"/>
                  </a:lnTo>
                  <a:lnTo>
                    <a:pt x="523240" y="706755"/>
                  </a:lnTo>
                  <a:lnTo>
                    <a:pt x="165735" y="706755"/>
                  </a:lnTo>
                  <a:lnTo>
                    <a:pt x="165735" y="400050"/>
                  </a:lnTo>
                  <a:lnTo>
                    <a:pt x="433705" y="400050"/>
                  </a:lnTo>
                  <a:lnTo>
                    <a:pt x="433705" y="339090"/>
                  </a:lnTo>
                  <a:lnTo>
                    <a:pt x="165735" y="339090"/>
                  </a:lnTo>
                  <a:lnTo>
                    <a:pt x="165735" y="60960"/>
                  </a:lnTo>
                  <a:lnTo>
                    <a:pt x="523240" y="60960"/>
                  </a:lnTo>
                  <a:lnTo>
                    <a:pt x="523240" y="159385"/>
                  </a:lnTo>
                  <a:lnTo>
                    <a:pt x="584200" y="159385"/>
                  </a:lnTo>
                  <a:lnTo>
                    <a:pt x="584200" y="0"/>
                  </a:lnTo>
                  <a:close/>
                </a:path>
              </a:pathLst>
            </a:custGeom>
            <a:solidFill>
              <a:srgbClr val="585860"/>
            </a:solidFill>
            <a:ln w="6350"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xmlns="" id="{FE0FEA8C-56B7-C1A1-2609-72957B4050A1}"/>
                </a:ext>
              </a:extLst>
            </p:cNvPr>
            <p:cNvSpPr/>
            <p:nvPr/>
          </p:nvSpPr>
          <p:spPr>
            <a:xfrm>
              <a:off x="7514590" y="2766695"/>
              <a:ext cx="699769" cy="767714"/>
            </a:xfrm>
            <a:custGeom>
              <a:avLst/>
              <a:gdLst>
                <a:gd name="connsiteX0" fmla="*/ 405130 w 699769"/>
                <a:gd name="connsiteY0" fmla="*/ 360680 h 767714"/>
                <a:gd name="connsiteX1" fmla="*/ 487045 w 699769"/>
                <a:gd name="connsiteY1" fmla="*/ 339090 h 767714"/>
                <a:gd name="connsiteX2" fmla="*/ 521335 w 699769"/>
                <a:gd name="connsiteY2" fmla="*/ 208280 h 767714"/>
                <a:gd name="connsiteX3" fmla="*/ 488315 w 699769"/>
                <a:gd name="connsiteY3" fmla="*/ 80645 h 767714"/>
                <a:gd name="connsiteX4" fmla="*/ 407035 w 699769"/>
                <a:gd name="connsiteY4" fmla="*/ 60960 h 767714"/>
                <a:gd name="connsiteX5" fmla="*/ 165100 w 699769"/>
                <a:gd name="connsiteY5" fmla="*/ 60960 h 767714"/>
                <a:gd name="connsiteX6" fmla="*/ 165100 w 699769"/>
                <a:gd name="connsiteY6" fmla="*/ 360680 h 767714"/>
                <a:gd name="connsiteX7" fmla="*/ 405130 w 699769"/>
                <a:gd name="connsiteY7" fmla="*/ 360680 h 767714"/>
                <a:gd name="connsiteX8" fmla="*/ 589915 w 699769"/>
                <a:gd name="connsiteY8" fmla="*/ 706755 h 767714"/>
                <a:gd name="connsiteX9" fmla="*/ 699770 w 699769"/>
                <a:gd name="connsiteY9" fmla="*/ 706755 h 767714"/>
                <a:gd name="connsiteX10" fmla="*/ 699770 w 699769"/>
                <a:gd name="connsiteY10" fmla="*/ 767715 h 767714"/>
                <a:gd name="connsiteX11" fmla="*/ 582295 w 699769"/>
                <a:gd name="connsiteY11" fmla="*/ 767715 h 767714"/>
                <a:gd name="connsiteX12" fmla="*/ 541655 w 699769"/>
                <a:gd name="connsiteY12" fmla="*/ 756920 h 767714"/>
                <a:gd name="connsiteX13" fmla="*/ 520700 w 699769"/>
                <a:gd name="connsiteY13" fmla="*/ 571500 h 767714"/>
                <a:gd name="connsiteX14" fmla="*/ 491490 w 699769"/>
                <a:gd name="connsiteY14" fmla="*/ 441960 h 767714"/>
                <a:gd name="connsiteX15" fmla="*/ 402590 w 699769"/>
                <a:gd name="connsiteY15" fmla="*/ 421640 h 767714"/>
                <a:gd name="connsiteX16" fmla="*/ 165735 w 699769"/>
                <a:gd name="connsiteY16" fmla="*/ 421640 h 767714"/>
                <a:gd name="connsiteX17" fmla="*/ 165735 w 699769"/>
                <a:gd name="connsiteY17" fmla="*/ 706755 h 767714"/>
                <a:gd name="connsiteX18" fmla="*/ 283210 w 699769"/>
                <a:gd name="connsiteY18" fmla="*/ 706755 h 767714"/>
                <a:gd name="connsiteX19" fmla="*/ 283210 w 699769"/>
                <a:gd name="connsiteY19" fmla="*/ 767715 h 767714"/>
                <a:gd name="connsiteX20" fmla="*/ 0 w 699769"/>
                <a:gd name="connsiteY20" fmla="*/ 767715 h 767714"/>
                <a:gd name="connsiteX21" fmla="*/ 0 w 699769"/>
                <a:gd name="connsiteY21" fmla="*/ 706755 h 767714"/>
                <a:gd name="connsiteX22" fmla="*/ 104775 w 699769"/>
                <a:gd name="connsiteY22" fmla="*/ 706755 h 767714"/>
                <a:gd name="connsiteX23" fmla="*/ 104775 w 699769"/>
                <a:gd name="connsiteY23" fmla="*/ 60960 h 767714"/>
                <a:gd name="connsiteX24" fmla="*/ 0 w 699769"/>
                <a:gd name="connsiteY24" fmla="*/ 60960 h 767714"/>
                <a:gd name="connsiteX25" fmla="*/ 0 w 699769"/>
                <a:gd name="connsiteY25" fmla="*/ 0 h 767714"/>
                <a:gd name="connsiteX26" fmla="*/ 423545 w 699769"/>
                <a:gd name="connsiteY26" fmla="*/ 0 h 767714"/>
                <a:gd name="connsiteX27" fmla="*/ 536575 w 699769"/>
                <a:gd name="connsiteY27" fmla="*/ 33020 h 767714"/>
                <a:gd name="connsiteX28" fmla="*/ 583565 w 699769"/>
                <a:gd name="connsiteY28" fmla="*/ 207645 h 767714"/>
                <a:gd name="connsiteX29" fmla="*/ 478155 w 699769"/>
                <a:gd name="connsiteY29" fmla="*/ 393065 h 767714"/>
                <a:gd name="connsiteX30" fmla="*/ 494665 w 699769"/>
                <a:gd name="connsiteY30" fmla="*/ 395605 h 767714"/>
                <a:gd name="connsiteX31" fmla="*/ 581660 w 699769"/>
                <a:gd name="connsiteY31" fmla="*/ 570865 h 767714"/>
                <a:gd name="connsiteX32" fmla="*/ 589915 w 699769"/>
                <a:gd name="connsiteY32" fmla="*/ 706755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99769" h="767714">
                  <a:moveTo>
                    <a:pt x="405130" y="360680"/>
                  </a:moveTo>
                  <a:cubicBezTo>
                    <a:pt x="450215" y="360680"/>
                    <a:pt x="471805" y="354330"/>
                    <a:pt x="487045" y="339090"/>
                  </a:cubicBezTo>
                  <a:cubicBezTo>
                    <a:pt x="502285" y="323215"/>
                    <a:pt x="521335" y="301625"/>
                    <a:pt x="521335" y="208280"/>
                  </a:cubicBezTo>
                  <a:cubicBezTo>
                    <a:pt x="521335" y="114300"/>
                    <a:pt x="504825" y="97155"/>
                    <a:pt x="488315" y="80645"/>
                  </a:cubicBezTo>
                  <a:cubicBezTo>
                    <a:pt x="473075" y="65405"/>
                    <a:pt x="448945" y="60960"/>
                    <a:pt x="407035" y="60960"/>
                  </a:cubicBezTo>
                  <a:lnTo>
                    <a:pt x="165100" y="60960"/>
                  </a:lnTo>
                  <a:lnTo>
                    <a:pt x="165100" y="360680"/>
                  </a:lnTo>
                  <a:lnTo>
                    <a:pt x="405130" y="360680"/>
                  </a:lnTo>
                  <a:close/>
                  <a:moveTo>
                    <a:pt x="589915" y="706755"/>
                  </a:moveTo>
                  <a:lnTo>
                    <a:pt x="699770" y="706755"/>
                  </a:lnTo>
                  <a:lnTo>
                    <a:pt x="699770" y="767715"/>
                  </a:lnTo>
                  <a:lnTo>
                    <a:pt x="582295" y="767715"/>
                  </a:lnTo>
                  <a:cubicBezTo>
                    <a:pt x="560705" y="767715"/>
                    <a:pt x="549275" y="764540"/>
                    <a:pt x="541655" y="756920"/>
                  </a:cubicBezTo>
                  <a:cubicBezTo>
                    <a:pt x="529590" y="744855"/>
                    <a:pt x="525145" y="728345"/>
                    <a:pt x="520700" y="571500"/>
                  </a:cubicBezTo>
                  <a:cubicBezTo>
                    <a:pt x="517525" y="483235"/>
                    <a:pt x="507365" y="458470"/>
                    <a:pt x="491490" y="441960"/>
                  </a:cubicBezTo>
                  <a:cubicBezTo>
                    <a:pt x="473710" y="422910"/>
                    <a:pt x="449580" y="421640"/>
                    <a:pt x="402590" y="421640"/>
                  </a:cubicBezTo>
                  <a:lnTo>
                    <a:pt x="165735" y="421640"/>
                  </a:lnTo>
                  <a:lnTo>
                    <a:pt x="165735" y="706755"/>
                  </a:lnTo>
                  <a:lnTo>
                    <a:pt x="283210" y="706755"/>
                  </a:lnTo>
                  <a:lnTo>
                    <a:pt x="283210" y="767715"/>
                  </a:lnTo>
                  <a:lnTo>
                    <a:pt x="0" y="767715"/>
                  </a:lnTo>
                  <a:lnTo>
                    <a:pt x="0" y="706755"/>
                  </a:lnTo>
                  <a:lnTo>
                    <a:pt x="104775" y="706755"/>
                  </a:lnTo>
                  <a:lnTo>
                    <a:pt x="104775" y="60960"/>
                  </a:lnTo>
                  <a:lnTo>
                    <a:pt x="0" y="60960"/>
                  </a:lnTo>
                  <a:lnTo>
                    <a:pt x="0" y="0"/>
                  </a:lnTo>
                  <a:lnTo>
                    <a:pt x="423545" y="0"/>
                  </a:lnTo>
                  <a:cubicBezTo>
                    <a:pt x="480060" y="0"/>
                    <a:pt x="512445" y="7620"/>
                    <a:pt x="536575" y="33020"/>
                  </a:cubicBezTo>
                  <a:cubicBezTo>
                    <a:pt x="566420" y="62865"/>
                    <a:pt x="583565" y="97790"/>
                    <a:pt x="583565" y="207645"/>
                  </a:cubicBezTo>
                  <a:cubicBezTo>
                    <a:pt x="583565" y="339725"/>
                    <a:pt x="546100" y="375920"/>
                    <a:pt x="478155" y="393065"/>
                  </a:cubicBezTo>
                  <a:lnTo>
                    <a:pt x="494665" y="395605"/>
                  </a:lnTo>
                  <a:cubicBezTo>
                    <a:pt x="565785" y="409575"/>
                    <a:pt x="575945" y="439420"/>
                    <a:pt x="581660" y="570865"/>
                  </a:cubicBezTo>
                  <a:cubicBezTo>
                    <a:pt x="585470" y="671195"/>
                    <a:pt x="586740" y="680085"/>
                    <a:pt x="589915" y="706755"/>
                  </a:cubicBezTo>
                  <a:close/>
                </a:path>
              </a:pathLst>
            </a:custGeom>
            <a:solidFill>
              <a:srgbClr val="585860"/>
            </a:solidFill>
            <a:ln w="6350" cap="flat">
              <a:noFill/>
              <a:prstDash val="solid"/>
              <a:miter/>
            </a:ln>
          </p:spPr>
          <p:txBody>
            <a:bodyPr rtlCol="0" anchor="ctr"/>
            <a:lstStyle/>
            <a:p>
              <a:endParaRPr lang="en-IN"/>
            </a:p>
          </p:txBody>
        </p:sp>
        <p:sp>
          <p:nvSpPr>
            <p:cNvPr id="96" name="Freeform: Shape 95">
              <a:extLst>
                <a:ext uri="{FF2B5EF4-FFF2-40B4-BE49-F238E27FC236}">
                  <a16:creationId xmlns:a16="http://schemas.microsoft.com/office/drawing/2014/main" xmlns="" id="{53B2745D-5036-42C3-D97E-AE5738F60A86}"/>
                </a:ext>
              </a:extLst>
            </p:cNvPr>
            <p:cNvSpPr/>
            <p:nvPr/>
          </p:nvSpPr>
          <p:spPr>
            <a:xfrm>
              <a:off x="8322309" y="2764789"/>
              <a:ext cx="547370" cy="769619"/>
            </a:xfrm>
            <a:custGeom>
              <a:avLst/>
              <a:gdLst>
                <a:gd name="connsiteX0" fmla="*/ 501015 w 547370"/>
                <a:gd name="connsiteY0" fmla="*/ 736600 h 769619"/>
                <a:gd name="connsiteX1" fmla="*/ 393700 w 547370"/>
                <a:gd name="connsiteY1" fmla="*/ 769620 h 769619"/>
                <a:gd name="connsiteX2" fmla="*/ 146685 w 547370"/>
                <a:gd name="connsiteY2" fmla="*/ 769620 h 769619"/>
                <a:gd name="connsiteX3" fmla="*/ 39370 w 547370"/>
                <a:gd name="connsiteY3" fmla="*/ 739140 h 769619"/>
                <a:gd name="connsiteX4" fmla="*/ 0 w 547370"/>
                <a:gd name="connsiteY4" fmla="*/ 545465 h 769619"/>
                <a:gd name="connsiteX5" fmla="*/ 60325 w 547370"/>
                <a:gd name="connsiteY5" fmla="*/ 545465 h 769619"/>
                <a:gd name="connsiteX6" fmla="*/ 85725 w 547370"/>
                <a:gd name="connsiteY6" fmla="*/ 687070 h 769619"/>
                <a:gd name="connsiteX7" fmla="*/ 158115 w 547370"/>
                <a:gd name="connsiteY7" fmla="*/ 708025 h 769619"/>
                <a:gd name="connsiteX8" fmla="*/ 387985 w 547370"/>
                <a:gd name="connsiteY8" fmla="*/ 708025 h 769619"/>
                <a:gd name="connsiteX9" fmla="*/ 462915 w 547370"/>
                <a:gd name="connsiteY9" fmla="*/ 685800 h 769619"/>
                <a:gd name="connsiteX10" fmla="*/ 481965 w 547370"/>
                <a:gd name="connsiteY10" fmla="*/ 565785 h 769619"/>
                <a:gd name="connsiteX11" fmla="*/ 465455 w 547370"/>
                <a:gd name="connsiteY11" fmla="*/ 457835 h 769619"/>
                <a:gd name="connsiteX12" fmla="*/ 382270 w 547370"/>
                <a:gd name="connsiteY12" fmla="*/ 433070 h 769619"/>
                <a:gd name="connsiteX13" fmla="*/ 161290 w 547370"/>
                <a:gd name="connsiteY13" fmla="*/ 407670 h 769619"/>
                <a:gd name="connsiteX14" fmla="*/ 46355 w 547370"/>
                <a:gd name="connsiteY14" fmla="*/ 359410 h 769619"/>
                <a:gd name="connsiteX15" fmla="*/ 11430 w 547370"/>
                <a:gd name="connsiteY15" fmla="*/ 201930 h 769619"/>
                <a:gd name="connsiteX16" fmla="*/ 55245 w 547370"/>
                <a:gd name="connsiteY16" fmla="*/ 33020 h 769619"/>
                <a:gd name="connsiteX17" fmla="*/ 161925 w 547370"/>
                <a:gd name="connsiteY17" fmla="*/ 0 h 769619"/>
                <a:gd name="connsiteX18" fmla="*/ 384810 w 547370"/>
                <a:gd name="connsiteY18" fmla="*/ 0 h 769619"/>
                <a:gd name="connsiteX19" fmla="*/ 492125 w 547370"/>
                <a:gd name="connsiteY19" fmla="*/ 30480 h 769619"/>
                <a:gd name="connsiteX20" fmla="*/ 531495 w 547370"/>
                <a:gd name="connsiteY20" fmla="*/ 217170 h 769619"/>
                <a:gd name="connsiteX21" fmla="*/ 470535 w 547370"/>
                <a:gd name="connsiteY21" fmla="*/ 217170 h 769619"/>
                <a:gd name="connsiteX22" fmla="*/ 445135 w 547370"/>
                <a:gd name="connsiteY22" fmla="*/ 81915 h 769619"/>
                <a:gd name="connsiteX23" fmla="*/ 372745 w 547370"/>
                <a:gd name="connsiteY23" fmla="*/ 60960 h 769619"/>
                <a:gd name="connsiteX24" fmla="*/ 176530 w 547370"/>
                <a:gd name="connsiteY24" fmla="*/ 60960 h 769619"/>
                <a:gd name="connsiteX25" fmla="*/ 101600 w 547370"/>
                <a:gd name="connsiteY25" fmla="*/ 82550 h 769619"/>
                <a:gd name="connsiteX26" fmla="*/ 74930 w 547370"/>
                <a:gd name="connsiteY26" fmla="*/ 200660 h 769619"/>
                <a:gd name="connsiteX27" fmla="*/ 99060 w 547370"/>
                <a:gd name="connsiteY27" fmla="*/ 318135 h 769619"/>
                <a:gd name="connsiteX28" fmla="*/ 182880 w 547370"/>
                <a:gd name="connsiteY28" fmla="*/ 342265 h 769619"/>
                <a:gd name="connsiteX29" fmla="*/ 396875 w 547370"/>
                <a:gd name="connsiteY29" fmla="*/ 364490 h 769619"/>
                <a:gd name="connsiteX30" fmla="*/ 511175 w 547370"/>
                <a:gd name="connsiteY30" fmla="*/ 401955 h 769619"/>
                <a:gd name="connsiteX31" fmla="*/ 547370 w 547370"/>
                <a:gd name="connsiteY31" fmla="*/ 565785 h 769619"/>
                <a:gd name="connsiteX32" fmla="*/ 501015 w 547370"/>
                <a:gd name="connsiteY32" fmla="*/ 736600 h 76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47370" h="769619">
                  <a:moveTo>
                    <a:pt x="501015" y="736600"/>
                  </a:moveTo>
                  <a:cubicBezTo>
                    <a:pt x="481330" y="757555"/>
                    <a:pt x="450850" y="769620"/>
                    <a:pt x="393700" y="769620"/>
                  </a:cubicBezTo>
                  <a:lnTo>
                    <a:pt x="146685" y="769620"/>
                  </a:lnTo>
                  <a:cubicBezTo>
                    <a:pt x="92075" y="769620"/>
                    <a:pt x="62230" y="760730"/>
                    <a:pt x="39370" y="739140"/>
                  </a:cubicBezTo>
                  <a:cubicBezTo>
                    <a:pt x="12065" y="710565"/>
                    <a:pt x="0" y="685165"/>
                    <a:pt x="0" y="545465"/>
                  </a:cubicBezTo>
                  <a:lnTo>
                    <a:pt x="60325" y="545465"/>
                  </a:lnTo>
                  <a:cubicBezTo>
                    <a:pt x="61595" y="664210"/>
                    <a:pt x="69215" y="670560"/>
                    <a:pt x="85725" y="687070"/>
                  </a:cubicBezTo>
                  <a:cubicBezTo>
                    <a:pt x="100965" y="702945"/>
                    <a:pt x="120650" y="708025"/>
                    <a:pt x="158115" y="708025"/>
                  </a:cubicBezTo>
                  <a:lnTo>
                    <a:pt x="387985" y="708025"/>
                  </a:lnTo>
                  <a:cubicBezTo>
                    <a:pt x="427990" y="708025"/>
                    <a:pt x="447675" y="701675"/>
                    <a:pt x="462915" y="685800"/>
                  </a:cubicBezTo>
                  <a:cubicBezTo>
                    <a:pt x="481330" y="668020"/>
                    <a:pt x="481965" y="647065"/>
                    <a:pt x="481965" y="565785"/>
                  </a:cubicBezTo>
                  <a:cubicBezTo>
                    <a:pt x="481965" y="482600"/>
                    <a:pt x="485140" y="477520"/>
                    <a:pt x="465455" y="457835"/>
                  </a:cubicBezTo>
                  <a:cubicBezTo>
                    <a:pt x="450850" y="443865"/>
                    <a:pt x="434340" y="441325"/>
                    <a:pt x="382270" y="433070"/>
                  </a:cubicBezTo>
                  <a:lnTo>
                    <a:pt x="161290" y="407670"/>
                  </a:lnTo>
                  <a:cubicBezTo>
                    <a:pt x="94615" y="400685"/>
                    <a:pt x="66040" y="379095"/>
                    <a:pt x="46355" y="359410"/>
                  </a:cubicBezTo>
                  <a:cubicBezTo>
                    <a:pt x="22225" y="335280"/>
                    <a:pt x="11430" y="299720"/>
                    <a:pt x="11430" y="201930"/>
                  </a:cubicBezTo>
                  <a:cubicBezTo>
                    <a:pt x="11430" y="111760"/>
                    <a:pt x="23495" y="64770"/>
                    <a:pt x="55245" y="33020"/>
                  </a:cubicBezTo>
                  <a:cubicBezTo>
                    <a:pt x="76200" y="12065"/>
                    <a:pt x="106045" y="0"/>
                    <a:pt x="161925" y="0"/>
                  </a:cubicBezTo>
                  <a:lnTo>
                    <a:pt x="384810" y="0"/>
                  </a:lnTo>
                  <a:cubicBezTo>
                    <a:pt x="439420" y="0"/>
                    <a:pt x="469265" y="8890"/>
                    <a:pt x="492125" y="30480"/>
                  </a:cubicBezTo>
                  <a:cubicBezTo>
                    <a:pt x="521970" y="60960"/>
                    <a:pt x="530860" y="92075"/>
                    <a:pt x="531495" y="217170"/>
                  </a:cubicBezTo>
                  <a:lnTo>
                    <a:pt x="470535" y="217170"/>
                  </a:lnTo>
                  <a:cubicBezTo>
                    <a:pt x="469265" y="113030"/>
                    <a:pt x="462915" y="99060"/>
                    <a:pt x="445135" y="81915"/>
                  </a:cubicBezTo>
                  <a:cubicBezTo>
                    <a:pt x="429895" y="66675"/>
                    <a:pt x="410210" y="60960"/>
                    <a:pt x="372745" y="60960"/>
                  </a:cubicBezTo>
                  <a:lnTo>
                    <a:pt x="176530" y="60960"/>
                  </a:lnTo>
                  <a:cubicBezTo>
                    <a:pt x="136525" y="60960"/>
                    <a:pt x="116840" y="67310"/>
                    <a:pt x="101600" y="82550"/>
                  </a:cubicBezTo>
                  <a:cubicBezTo>
                    <a:pt x="81280" y="102235"/>
                    <a:pt x="74930" y="128270"/>
                    <a:pt x="74930" y="200660"/>
                  </a:cubicBezTo>
                  <a:cubicBezTo>
                    <a:pt x="74930" y="280670"/>
                    <a:pt x="81280" y="300355"/>
                    <a:pt x="99060" y="318135"/>
                  </a:cubicBezTo>
                  <a:cubicBezTo>
                    <a:pt x="113030" y="332105"/>
                    <a:pt x="132080" y="335280"/>
                    <a:pt x="182880" y="342265"/>
                  </a:cubicBezTo>
                  <a:lnTo>
                    <a:pt x="396875" y="364490"/>
                  </a:lnTo>
                  <a:cubicBezTo>
                    <a:pt x="459105" y="370840"/>
                    <a:pt x="490855" y="382270"/>
                    <a:pt x="511175" y="401955"/>
                  </a:cubicBezTo>
                  <a:cubicBezTo>
                    <a:pt x="535940" y="427355"/>
                    <a:pt x="547370" y="465455"/>
                    <a:pt x="547370" y="565785"/>
                  </a:cubicBezTo>
                  <a:cubicBezTo>
                    <a:pt x="546100" y="665480"/>
                    <a:pt x="532130" y="706120"/>
                    <a:pt x="501015" y="736600"/>
                  </a:cubicBezTo>
                </a:path>
              </a:pathLst>
            </a:custGeom>
            <a:solidFill>
              <a:srgbClr val="585860"/>
            </a:solidFill>
            <a:ln w="6350" cap="flat">
              <a:noFill/>
              <a:prstDash val="solid"/>
              <a:miter/>
            </a:ln>
          </p:spPr>
          <p:txBody>
            <a:bodyPr rtlCol="0" anchor="ctr"/>
            <a:lstStyle/>
            <a:p>
              <a:endParaRPr lang="en-IN"/>
            </a:p>
          </p:txBody>
        </p:sp>
        <p:sp>
          <p:nvSpPr>
            <p:cNvPr id="97" name="Freeform: Shape 96">
              <a:extLst>
                <a:ext uri="{FF2B5EF4-FFF2-40B4-BE49-F238E27FC236}">
                  <a16:creationId xmlns:a16="http://schemas.microsoft.com/office/drawing/2014/main" xmlns="" id="{D069522D-3464-9483-2313-A7473C271FE3}"/>
                </a:ext>
              </a:extLst>
            </p:cNvPr>
            <p:cNvSpPr/>
            <p:nvPr/>
          </p:nvSpPr>
          <p:spPr>
            <a:xfrm>
              <a:off x="10113009" y="2766695"/>
              <a:ext cx="723265" cy="767714"/>
            </a:xfrm>
            <a:custGeom>
              <a:avLst/>
              <a:gdLst>
                <a:gd name="connsiteX0" fmla="*/ 457835 w 723265"/>
                <a:gd name="connsiteY0" fmla="*/ 0 h 767714"/>
                <a:gd name="connsiteX1" fmla="*/ 457835 w 723265"/>
                <a:gd name="connsiteY1" fmla="*/ 60960 h 767714"/>
                <a:gd name="connsiteX2" fmla="*/ 567690 w 723265"/>
                <a:gd name="connsiteY2" fmla="*/ 60960 h 767714"/>
                <a:gd name="connsiteX3" fmla="*/ 367030 w 723265"/>
                <a:gd name="connsiteY3" fmla="*/ 391160 h 767714"/>
                <a:gd name="connsiteX4" fmla="*/ 361315 w 723265"/>
                <a:gd name="connsiteY4" fmla="*/ 391160 h 767714"/>
                <a:gd name="connsiteX5" fmla="*/ 162560 w 723265"/>
                <a:gd name="connsiteY5" fmla="*/ 60960 h 767714"/>
                <a:gd name="connsiteX6" fmla="*/ 273685 w 723265"/>
                <a:gd name="connsiteY6" fmla="*/ 60960 h 767714"/>
                <a:gd name="connsiteX7" fmla="*/ 273685 w 723265"/>
                <a:gd name="connsiteY7" fmla="*/ 0 h 767714"/>
                <a:gd name="connsiteX8" fmla="*/ 0 w 723265"/>
                <a:gd name="connsiteY8" fmla="*/ 0 h 767714"/>
                <a:gd name="connsiteX9" fmla="*/ 0 w 723265"/>
                <a:gd name="connsiteY9" fmla="*/ 60960 h 767714"/>
                <a:gd name="connsiteX10" fmla="*/ 88900 w 723265"/>
                <a:gd name="connsiteY10" fmla="*/ 60960 h 767714"/>
                <a:gd name="connsiteX11" fmla="*/ 331470 w 723265"/>
                <a:gd name="connsiteY11" fmla="*/ 443865 h 767714"/>
                <a:gd name="connsiteX12" fmla="*/ 331470 w 723265"/>
                <a:gd name="connsiteY12" fmla="*/ 706755 h 767714"/>
                <a:gd name="connsiteX13" fmla="*/ 217805 w 723265"/>
                <a:gd name="connsiteY13" fmla="*/ 706755 h 767714"/>
                <a:gd name="connsiteX14" fmla="*/ 217805 w 723265"/>
                <a:gd name="connsiteY14" fmla="*/ 767715 h 767714"/>
                <a:gd name="connsiteX15" fmla="*/ 504825 w 723265"/>
                <a:gd name="connsiteY15" fmla="*/ 767715 h 767714"/>
                <a:gd name="connsiteX16" fmla="*/ 504825 w 723265"/>
                <a:gd name="connsiteY16" fmla="*/ 706755 h 767714"/>
                <a:gd name="connsiteX17" fmla="*/ 392430 w 723265"/>
                <a:gd name="connsiteY17" fmla="*/ 706755 h 767714"/>
                <a:gd name="connsiteX18" fmla="*/ 392430 w 723265"/>
                <a:gd name="connsiteY18" fmla="*/ 442595 h 767714"/>
                <a:gd name="connsiteX19" fmla="*/ 631825 w 723265"/>
                <a:gd name="connsiteY19" fmla="*/ 60960 h 767714"/>
                <a:gd name="connsiteX20" fmla="*/ 723265 w 723265"/>
                <a:gd name="connsiteY20" fmla="*/ 60960 h 767714"/>
                <a:gd name="connsiteX21" fmla="*/ 723265 w 723265"/>
                <a:gd name="connsiteY21" fmla="*/ 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23265" h="767714">
                  <a:moveTo>
                    <a:pt x="457835" y="0"/>
                  </a:moveTo>
                  <a:lnTo>
                    <a:pt x="457835" y="60960"/>
                  </a:lnTo>
                  <a:lnTo>
                    <a:pt x="567690" y="60960"/>
                  </a:lnTo>
                  <a:lnTo>
                    <a:pt x="367030" y="391160"/>
                  </a:lnTo>
                  <a:lnTo>
                    <a:pt x="361315" y="391160"/>
                  </a:lnTo>
                  <a:lnTo>
                    <a:pt x="162560" y="60960"/>
                  </a:lnTo>
                  <a:lnTo>
                    <a:pt x="273685" y="60960"/>
                  </a:lnTo>
                  <a:lnTo>
                    <a:pt x="273685" y="0"/>
                  </a:lnTo>
                  <a:lnTo>
                    <a:pt x="0" y="0"/>
                  </a:lnTo>
                  <a:lnTo>
                    <a:pt x="0" y="60960"/>
                  </a:lnTo>
                  <a:lnTo>
                    <a:pt x="88900" y="60960"/>
                  </a:lnTo>
                  <a:lnTo>
                    <a:pt x="331470" y="443865"/>
                  </a:lnTo>
                  <a:lnTo>
                    <a:pt x="331470" y="706755"/>
                  </a:lnTo>
                  <a:lnTo>
                    <a:pt x="217805" y="706755"/>
                  </a:lnTo>
                  <a:lnTo>
                    <a:pt x="217805" y="767715"/>
                  </a:lnTo>
                  <a:lnTo>
                    <a:pt x="504825" y="767715"/>
                  </a:lnTo>
                  <a:lnTo>
                    <a:pt x="504825" y="706755"/>
                  </a:lnTo>
                  <a:lnTo>
                    <a:pt x="392430" y="706755"/>
                  </a:lnTo>
                  <a:lnTo>
                    <a:pt x="392430" y="442595"/>
                  </a:lnTo>
                  <a:lnTo>
                    <a:pt x="631825" y="60960"/>
                  </a:lnTo>
                  <a:lnTo>
                    <a:pt x="723265" y="60960"/>
                  </a:lnTo>
                  <a:lnTo>
                    <a:pt x="723265" y="0"/>
                  </a:lnTo>
                  <a:close/>
                </a:path>
              </a:pathLst>
            </a:custGeom>
            <a:solidFill>
              <a:srgbClr val="585860"/>
            </a:solidFill>
            <a:ln w="6350" cap="flat">
              <a:noFill/>
              <a:prstDash val="solid"/>
              <a:miter/>
            </a:ln>
          </p:spPr>
          <p:txBody>
            <a:bodyPr rtlCol="0" anchor="ctr"/>
            <a:lstStyle/>
            <a:p>
              <a:endParaRPr lang="en-IN"/>
            </a:p>
          </p:txBody>
        </p:sp>
        <p:sp>
          <p:nvSpPr>
            <p:cNvPr id="98" name="Freeform: Shape 97">
              <a:extLst>
                <a:ext uri="{FF2B5EF4-FFF2-40B4-BE49-F238E27FC236}">
                  <a16:creationId xmlns:a16="http://schemas.microsoft.com/office/drawing/2014/main" xmlns="" id="{F9A52BC6-651F-9CCB-C6AA-90C57554E31E}"/>
                </a:ext>
              </a:extLst>
            </p:cNvPr>
            <p:cNvSpPr/>
            <p:nvPr/>
          </p:nvSpPr>
          <p:spPr>
            <a:xfrm>
              <a:off x="9387840" y="2766695"/>
              <a:ext cx="631825" cy="767714"/>
            </a:xfrm>
            <a:custGeom>
              <a:avLst/>
              <a:gdLst>
                <a:gd name="connsiteX0" fmla="*/ 0 w 631825"/>
                <a:gd name="connsiteY0" fmla="*/ 0 h 767714"/>
                <a:gd name="connsiteX1" fmla="*/ 0 w 631825"/>
                <a:gd name="connsiteY1" fmla="*/ 202565 h 767714"/>
                <a:gd name="connsiteX2" fmla="*/ 60960 w 631825"/>
                <a:gd name="connsiteY2" fmla="*/ 202565 h 767714"/>
                <a:gd name="connsiteX3" fmla="*/ 60960 w 631825"/>
                <a:gd name="connsiteY3" fmla="*/ 47625 h 767714"/>
                <a:gd name="connsiteX4" fmla="*/ 285750 w 631825"/>
                <a:gd name="connsiteY4" fmla="*/ 47625 h 767714"/>
                <a:gd name="connsiteX5" fmla="*/ 285750 w 631825"/>
                <a:gd name="connsiteY5" fmla="*/ 706755 h 767714"/>
                <a:gd name="connsiteX6" fmla="*/ 172085 w 631825"/>
                <a:gd name="connsiteY6" fmla="*/ 706755 h 767714"/>
                <a:gd name="connsiteX7" fmla="*/ 172085 w 631825"/>
                <a:gd name="connsiteY7" fmla="*/ 767715 h 767714"/>
                <a:gd name="connsiteX8" fmla="*/ 459105 w 631825"/>
                <a:gd name="connsiteY8" fmla="*/ 767715 h 767714"/>
                <a:gd name="connsiteX9" fmla="*/ 459105 w 631825"/>
                <a:gd name="connsiteY9" fmla="*/ 706755 h 767714"/>
                <a:gd name="connsiteX10" fmla="*/ 346710 w 631825"/>
                <a:gd name="connsiteY10" fmla="*/ 706755 h 767714"/>
                <a:gd name="connsiteX11" fmla="*/ 346710 w 631825"/>
                <a:gd name="connsiteY11" fmla="*/ 47625 h 767714"/>
                <a:gd name="connsiteX12" fmla="*/ 570865 w 631825"/>
                <a:gd name="connsiteY12" fmla="*/ 47625 h 767714"/>
                <a:gd name="connsiteX13" fmla="*/ 570865 w 631825"/>
                <a:gd name="connsiteY13" fmla="*/ 202565 h 767714"/>
                <a:gd name="connsiteX14" fmla="*/ 631825 w 631825"/>
                <a:gd name="connsiteY14" fmla="*/ 202565 h 767714"/>
                <a:gd name="connsiteX15" fmla="*/ 631825 w 631825"/>
                <a:gd name="connsiteY15" fmla="*/ 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1825" h="767714">
                  <a:moveTo>
                    <a:pt x="0" y="0"/>
                  </a:moveTo>
                  <a:lnTo>
                    <a:pt x="0" y="202565"/>
                  </a:lnTo>
                  <a:lnTo>
                    <a:pt x="60960" y="202565"/>
                  </a:lnTo>
                  <a:lnTo>
                    <a:pt x="60960" y="47625"/>
                  </a:lnTo>
                  <a:lnTo>
                    <a:pt x="285750" y="47625"/>
                  </a:lnTo>
                  <a:lnTo>
                    <a:pt x="285750" y="706755"/>
                  </a:lnTo>
                  <a:lnTo>
                    <a:pt x="172085" y="706755"/>
                  </a:lnTo>
                  <a:lnTo>
                    <a:pt x="172085" y="767715"/>
                  </a:lnTo>
                  <a:lnTo>
                    <a:pt x="459105" y="767715"/>
                  </a:lnTo>
                  <a:lnTo>
                    <a:pt x="459105" y="706755"/>
                  </a:lnTo>
                  <a:lnTo>
                    <a:pt x="346710" y="706755"/>
                  </a:lnTo>
                  <a:lnTo>
                    <a:pt x="346710" y="47625"/>
                  </a:lnTo>
                  <a:lnTo>
                    <a:pt x="570865" y="47625"/>
                  </a:lnTo>
                  <a:lnTo>
                    <a:pt x="570865" y="202565"/>
                  </a:lnTo>
                  <a:lnTo>
                    <a:pt x="631825" y="202565"/>
                  </a:lnTo>
                  <a:lnTo>
                    <a:pt x="631825" y="0"/>
                  </a:lnTo>
                  <a:close/>
                </a:path>
              </a:pathLst>
            </a:custGeom>
            <a:solidFill>
              <a:srgbClr val="585860"/>
            </a:solidFill>
            <a:ln w="6350" cap="flat">
              <a:noFill/>
              <a:prstDash val="solid"/>
              <a:miter/>
            </a:ln>
          </p:spPr>
          <p:txBody>
            <a:bodyPr rtlCol="0" anchor="ctr"/>
            <a:lstStyle/>
            <a:p>
              <a:endParaRPr lang="en-IN"/>
            </a:p>
          </p:txBody>
        </p:sp>
        <p:sp>
          <p:nvSpPr>
            <p:cNvPr id="99" name="Freeform: Shape 98">
              <a:extLst>
                <a:ext uri="{FF2B5EF4-FFF2-40B4-BE49-F238E27FC236}">
                  <a16:creationId xmlns:a16="http://schemas.microsoft.com/office/drawing/2014/main" xmlns="" id="{E1867C21-9754-B758-34A3-2CA23D1F00CA}"/>
                </a:ext>
              </a:extLst>
            </p:cNvPr>
            <p:cNvSpPr/>
            <p:nvPr/>
          </p:nvSpPr>
          <p:spPr>
            <a:xfrm>
              <a:off x="8993505" y="2766695"/>
              <a:ext cx="286384" cy="767714"/>
            </a:xfrm>
            <a:custGeom>
              <a:avLst/>
              <a:gdLst>
                <a:gd name="connsiteX0" fmla="*/ 0 w 286384"/>
                <a:gd name="connsiteY0" fmla="*/ 0 h 767714"/>
                <a:gd name="connsiteX1" fmla="*/ 0 w 286384"/>
                <a:gd name="connsiteY1" fmla="*/ 60960 h 767714"/>
                <a:gd name="connsiteX2" fmla="*/ 112395 w 286384"/>
                <a:gd name="connsiteY2" fmla="*/ 60960 h 767714"/>
                <a:gd name="connsiteX3" fmla="*/ 112395 w 286384"/>
                <a:gd name="connsiteY3" fmla="*/ 706755 h 767714"/>
                <a:gd name="connsiteX4" fmla="*/ 0 w 286384"/>
                <a:gd name="connsiteY4" fmla="*/ 706755 h 767714"/>
                <a:gd name="connsiteX5" fmla="*/ 0 w 286384"/>
                <a:gd name="connsiteY5" fmla="*/ 767715 h 767714"/>
                <a:gd name="connsiteX6" fmla="*/ 286385 w 286384"/>
                <a:gd name="connsiteY6" fmla="*/ 767715 h 767714"/>
                <a:gd name="connsiteX7" fmla="*/ 286385 w 286384"/>
                <a:gd name="connsiteY7" fmla="*/ 706755 h 767714"/>
                <a:gd name="connsiteX8" fmla="*/ 173989 w 286384"/>
                <a:gd name="connsiteY8" fmla="*/ 706755 h 767714"/>
                <a:gd name="connsiteX9" fmla="*/ 173989 w 286384"/>
                <a:gd name="connsiteY9" fmla="*/ 60960 h 767714"/>
                <a:gd name="connsiteX10" fmla="*/ 286385 w 286384"/>
                <a:gd name="connsiteY10" fmla="*/ 60960 h 767714"/>
                <a:gd name="connsiteX11" fmla="*/ 286385 w 286384"/>
                <a:gd name="connsiteY11" fmla="*/ 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6384" h="767714">
                  <a:moveTo>
                    <a:pt x="0" y="0"/>
                  </a:moveTo>
                  <a:lnTo>
                    <a:pt x="0" y="60960"/>
                  </a:lnTo>
                  <a:lnTo>
                    <a:pt x="112395" y="60960"/>
                  </a:lnTo>
                  <a:lnTo>
                    <a:pt x="112395" y="706755"/>
                  </a:lnTo>
                  <a:lnTo>
                    <a:pt x="0" y="706755"/>
                  </a:lnTo>
                  <a:lnTo>
                    <a:pt x="0" y="767715"/>
                  </a:lnTo>
                  <a:lnTo>
                    <a:pt x="286385" y="767715"/>
                  </a:lnTo>
                  <a:lnTo>
                    <a:pt x="286385" y="706755"/>
                  </a:lnTo>
                  <a:lnTo>
                    <a:pt x="173989" y="706755"/>
                  </a:lnTo>
                  <a:lnTo>
                    <a:pt x="173989" y="60960"/>
                  </a:lnTo>
                  <a:lnTo>
                    <a:pt x="286385" y="60960"/>
                  </a:lnTo>
                  <a:lnTo>
                    <a:pt x="286385" y="0"/>
                  </a:lnTo>
                  <a:close/>
                </a:path>
              </a:pathLst>
            </a:custGeom>
            <a:solidFill>
              <a:srgbClr val="585860"/>
            </a:solidFill>
            <a:ln w="6350" cap="flat">
              <a:noFill/>
              <a:prstDash val="solid"/>
              <a:miter/>
            </a:ln>
          </p:spPr>
          <p:txBody>
            <a:bodyPr rtlCol="0" anchor="ctr"/>
            <a:lstStyle/>
            <a:p>
              <a:endParaRPr lang="en-IN"/>
            </a:p>
          </p:txBody>
        </p:sp>
      </p:grpSp>
      <p:grpSp>
        <p:nvGrpSpPr>
          <p:cNvPr id="15" name="Graphic 98">
            <a:extLst>
              <a:ext uri="{FF2B5EF4-FFF2-40B4-BE49-F238E27FC236}">
                <a16:creationId xmlns:a16="http://schemas.microsoft.com/office/drawing/2014/main" xmlns="" id="{03433ADE-7D5A-B8A6-7C5F-0CA9A2F45FC2}"/>
              </a:ext>
            </a:extLst>
          </p:cNvPr>
          <p:cNvGrpSpPr/>
          <p:nvPr userDrawn="1"/>
        </p:nvGrpSpPr>
        <p:grpSpPr>
          <a:xfrm>
            <a:off x="454940" y="394938"/>
            <a:ext cx="1772792" cy="724189"/>
            <a:chOff x="1390650" y="1506854"/>
            <a:chExt cx="9410700" cy="3844289"/>
          </a:xfrm>
        </p:grpSpPr>
        <p:sp>
          <p:nvSpPr>
            <p:cNvPr id="101" name="Freeform: Shape 100">
              <a:extLst>
                <a:ext uri="{FF2B5EF4-FFF2-40B4-BE49-F238E27FC236}">
                  <a16:creationId xmlns:a16="http://schemas.microsoft.com/office/drawing/2014/main" xmlns="" id="{6C330767-1C27-75C7-02B9-9B9E06963939}"/>
                </a:ext>
              </a:extLst>
            </p:cNvPr>
            <p:cNvSpPr/>
            <p:nvPr/>
          </p:nvSpPr>
          <p:spPr>
            <a:xfrm>
              <a:off x="1390650" y="1544002"/>
              <a:ext cx="1138237" cy="3769995"/>
            </a:xfrm>
            <a:custGeom>
              <a:avLst/>
              <a:gdLst>
                <a:gd name="connsiteX0" fmla="*/ 6667 w 1138237"/>
                <a:gd name="connsiteY0" fmla="*/ 3769995 h 3769995"/>
                <a:gd name="connsiteX1" fmla="*/ 6667 w 1138237"/>
                <a:gd name="connsiteY1" fmla="*/ 3549015 h 3769995"/>
                <a:gd name="connsiteX2" fmla="*/ 401003 w 1138237"/>
                <a:gd name="connsiteY2" fmla="*/ 3500438 h 3769995"/>
                <a:gd name="connsiteX3" fmla="*/ 401003 w 1138237"/>
                <a:gd name="connsiteY3" fmla="*/ 369570 h 3769995"/>
                <a:gd name="connsiteX4" fmla="*/ 0 w 1138237"/>
                <a:gd name="connsiteY4" fmla="*/ 376238 h 3769995"/>
                <a:gd name="connsiteX5" fmla="*/ 0 w 1138237"/>
                <a:gd name="connsiteY5" fmla="*/ 160972 h 3769995"/>
                <a:gd name="connsiteX6" fmla="*/ 745808 w 1138237"/>
                <a:gd name="connsiteY6" fmla="*/ 0 h 3769995"/>
                <a:gd name="connsiteX7" fmla="*/ 745808 w 1138237"/>
                <a:gd name="connsiteY7" fmla="*/ 3500438 h 3769995"/>
                <a:gd name="connsiteX8" fmla="*/ 1138238 w 1138237"/>
                <a:gd name="connsiteY8" fmla="*/ 3549015 h 3769995"/>
                <a:gd name="connsiteX9" fmla="*/ 1138238 w 1138237"/>
                <a:gd name="connsiteY9" fmla="*/ 3769995 h 3769995"/>
                <a:gd name="connsiteX10" fmla="*/ 6667 w 1138237"/>
                <a:gd name="connsiteY10" fmla="*/ 3769995 h 3769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8237" h="3769995">
                  <a:moveTo>
                    <a:pt x="6667" y="3769995"/>
                  </a:moveTo>
                  <a:lnTo>
                    <a:pt x="6667" y="3549015"/>
                  </a:lnTo>
                  <a:lnTo>
                    <a:pt x="401003" y="3500438"/>
                  </a:lnTo>
                  <a:lnTo>
                    <a:pt x="401003" y="369570"/>
                  </a:lnTo>
                  <a:lnTo>
                    <a:pt x="0" y="376238"/>
                  </a:lnTo>
                  <a:lnTo>
                    <a:pt x="0" y="160972"/>
                  </a:lnTo>
                  <a:lnTo>
                    <a:pt x="745808" y="0"/>
                  </a:lnTo>
                  <a:lnTo>
                    <a:pt x="745808" y="3500438"/>
                  </a:lnTo>
                  <a:lnTo>
                    <a:pt x="1138238" y="3549015"/>
                  </a:lnTo>
                  <a:lnTo>
                    <a:pt x="1138238" y="3769995"/>
                  </a:lnTo>
                  <a:lnTo>
                    <a:pt x="6667" y="3769995"/>
                  </a:lnTo>
                  <a:close/>
                </a:path>
              </a:pathLst>
            </a:custGeom>
            <a:solidFill>
              <a:srgbClr val="E27F26"/>
            </a:solidFill>
            <a:ln w="9525" cap="flat">
              <a:noFill/>
              <a:prstDash val="solid"/>
              <a:miter/>
            </a:ln>
          </p:spPr>
          <p:txBody>
            <a:bodyPr rtlCol="0" anchor="ctr"/>
            <a:lstStyle/>
            <a:p>
              <a:endParaRPr lang="en-IN"/>
            </a:p>
          </p:txBody>
        </p:sp>
        <p:sp>
          <p:nvSpPr>
            <p:cNvPr id="102" name="Freeform: Shape 101">
              <a:extLst>
                <a:ext uri="{FF2B5EF4-FFF2-40B4-BE49-F238E27FC236}">
                  <a16:creationId xmlns:a16="http://schemas.microsoft.com/office/drawing/2014/main" xmlns="" id="{2953B05E-201B-5448-C344-3F48AA1AE4BF}"/>
                </a:ext>
              </a:extLst>
            </p:cNvPr>
            <p:cNvSpPr/>
            <p:nvPr/>
          </p:nvSpPr>
          <p:spPr>
            <a:xfrm>
              <a:off x="2705100" y="1506854"/>
              <a:ext cx="1572577" cy="3844289"/>
            </a:xfrm>
            <a:custGeom>
              <a:avLst/>
              <a:gdLst>
                <a:gd name="connsiteX0" fmla="*/ 1232535 w 1572577"/>
                <a:gd name="connsiteY0" fmla="*/ 3250883 h 3844289"/>
                <a:gd name="connsiteX1" fmla="*/ 1159193 w 1572577"/>
                <a:gd name="connsiteY1" fmla="*/ 3406140 h 3844289"/>
                <a:gd name="connsiteX2" fmla="*/ 811530 w 1572577"/>
                <a:gd name="connsiteY2" fmla="*/ 3574733 h 3844289"/>
                <a:gd name="connsiteX3" fmla="*/ 464820 w 1572577"/>
                <a:gd name="connsiteY3" fmla="*/ 3406140 h 3844289"/>
                <a:gd name="connsiteX4" fmla="*/ 343853 w 1572577"/>
                <a:gd name="connsiteY4" fmla="*/ 2906078 h 3844289"/>
                <a:gd name="connsiteX5" fmla="*/ 343853 w 1572577"/>
                <a:gd name="connsiteY5" fmla="*/ 937260 h 3844289"/>
                <a:gd name="connsiteX6" fmla="*/ 462915 w 1572577"/>
                <a:gd name="connsiteY6" fmla="*/ 439103 h 3844289"/>
                <a:gd name="connsiteX7" fmla="*/ 807720 w 1572577"/>
                <a:gd name="connsiteY7" fmla="*/ 271463 h 3844289"/>
                <a:gd name="connsiteX8" fmla="*/ 1157288 w 1572577"/>
                <a:gd name="connsiteY8" fmla="*/ 439103 h 3844289"/>
                <a:gd name="connsiteX9" fmla="*/ 1232535 w 1572577"/>
                <a:gd name="connsiteY9" fmla="*/ 593408 h 3844289"/>
                <a:gd name="connsiteX10" fmla="*/ 1571625 w 1572577"/>
                <a:gd name="connsiteY10" fmla="*/ 593408 h 3844289"/>
                <a:gd name="connsiteX11" fmla="*/ 1403985 w 1572577"/>
                <a:gd name="connsiteY11" fmla="*/ 261938 h 3844289"/>
                <a:gd name="connsiteX12" fmla="*/ 808672 w 1572577"/>
                <a:gd name="connsiteY12" fmla="*/ 0 h 3844289"/>
                <a:gd name="connsiteX13" fmla="*/ 217170 w 1572577"/>
                <a:gd name="connsiteY13" fmla="*/ 261938 h 3844289"/>
                <a:gd name="connsiteX14" fmla="*/ 0 w 1572577"/>
                <a:gd name="connsiteY14" fmla="*/ 1010603 h 3844289"/>
                <a:gd name="connsiteX15" fmla="*/ 0 w 1572577"/>
                <a:gd name="connsiteY15" fmla="*/ 2835593 h 3844289"/>
                <a:gd name="connsiteX16" fmla="*/ 219075 w 1572577"/>
                <a:gd name="connsiteY16" fmla="*/ 3583305 h 3844289"/>
                <a:gd name="connsiteX17" fmla="*/ 812482 w 1572577"/>
                <a:gd name="connsiteY17" fmla="*/ 3844290 h 3844289"/>
                <a:gd name="connsiteX18" fmla="*/ 1405890 w 1572577"/>
                <a:gd name="connsiteY18" fmla="*/ 3584258 h 3844289"/>
                <a:gd name="connsiteX19" fmla="*/ 1572578 w 1572577"/>
                <a:gd name="connsiteY19" fmla="*/ 3250883 h 3844289"/>
                <a:gd name="connsiteX20" fmla="*/ 1232535 w 1572577"/>
                <a:gd name="connsiteY20" fmla="*/ 3250883 h 3844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72577" h="3844289">
                  <a:moveTo>
                    <a:pt x="1232535" y="3250883"/>
                  </a:moveTo>
                  <a:cubicBezTo>
                    <a:pt x="1213485" y="3310890"/>
                    <a:pt x="1189673" y="3362325"/>
                    <a:pt x="1159193" y="3406140"/>
                  </a:cubicBezTo>
                  <a:cubicBezTo>
                    <a:pt x="1080135" y="3518535"/>
                    <a:pt x="964882" y="3574733"/>
                    <a:pt x="811530" y="3574733"/>
                  </a:cubicBezTo>
                  <a:cubicBezTo>
                    <a:pt x="661035" y="3574733"/>
                    <a:pt x="545782" y="3518535"/>
                    <a:pt x="464820" y="3406140"/>
                  </a:cubicBezTo>
                  <a:cubicBezTo>
                    <a:pt x="383857" y="3293745"/>
                    <a:pt x="343853" y="3127058"/>
                    <a:pt x="343853" y="2906078"/>
                  </a:cubicBezTo>
                  <a:lnTo>
                    <a:pt x="343853" y="937260"/>
                  </a:lnTo>
                  <a:cubicBezTo>
                    <a:pt x="343853" y="716280"/>
                    <a:pt x="383857" y="550545"/>
                    <a:pt x="462915" y="439103"/>
                  </a:cubicBezTo>
                  <a:cubicBezTo>
                    <a:pt x="541972" y="327660"/>
                    <a:pt x="657225" y="271463"/>
                    <a:pt x="807720" y="271463"/>
                  </a:cubicBezTo>
                  <a:cubicBezTo>
                    <a:pt x="961072" y="271463"/>
                    <a:pt x="1077278" y="327660"/>
                    <a:pt x="1157288" y="439103"/>
                  </a:cubicBezTo>
                  <a:cubicBezTo>
                    <a:pt x="1188720" y="481965"/>
                    <a:pt x="1213485" y="533400"/>
                    <a:pt x="1232535" y="593408"/>
                  </a:cubicBezTo>
                  <a:lnTo>
                    <a:pt x="1571625" y="593408"/>
                  </a:lnTo>
                  <a:cubicBezTo>
                    <a:pt x="1535430" y="462915"/>
                    <a:pt x="1479232" y="352425"/>
                    <a:pt x="1403985" y="261938"/>
                  </a:cubicBezTo>
                  <a:cubicBezTo>
                    <a:pt x="1258253" y="87630"/>
                    <a:pt x="1059180" y="0"/>
                    <a:pt x="808672" y="0"/>
                  </a:cubicBezTo>
                  <a:cubicBezTo>
                    <a:pt x="559118" y="0"/>
                    <a:pt x="360997" y="87630"/>
                    <a:pt x="217170" y="261938"/>
                  </a:cubicBezTo>
                  <a:cubicBezTo>
                    <a:pt x="72390" y="436245"/>
                    <a:pt x="0" y="685800"/>
                    <a:pt x="0" y="1010603"/>
                  </a:cubicBezTo>
                  <a:lnTo>
                    <a:pt x="0" y="2835593"/>
                  </a:lnTo>
                  <a:cubicBezTo>
                    <a:pt x="0" y="3160395"/>
                    <a:pt x="73342" y="3408998"/>
                    <a:pt x="219075" y="3583305"/>
                  </a:cubicBezTo>
                  <a:cubicBezTo>
                    <a:pt x="364807" y="3757613"/>
                    <a:pt x="562928" y="3844290"/>
                    <a:pt x="812482" y="3844290"/>
                  </a:cubicBezTo>
                  <a:cubicBezTo>
                    <a:pt x="1063943" y="3844290"/>
                    <a:pt x="1261110" y="3757613"/>
                    <a:pt x="1405890" y="3584258"/>
                  </a:cubicBezTo>
                  <a:cubicBezTo>
                    <a:pt x="1481138" y="3493770"/>
                    <a:pt x="1536382" y="3383280"/>
                    <a:pt x="1572578" y="3250883"/>
                  </a:cubicBezTo>
                  <a:lnTo>
                    <a:pt x="1232535" y="3250883"/>
                  </a:lnTo>
                  <a:close/>
                </a:path>
              </a:pathLst>
            </a:custGeom>
            <a:solidFill>
              <a:srgbClr val="E27F26"/>
            </a:solidFill>
            <a:ln w="9525" cap="flat">
              <a:noFill/>
              <a:prstDash val="solid"/>
              <a:miter/>
            </a:ln>
          </p:spPr>
          <p:txBody>
            <a:bodyPr rtlCol="0" anchor="ctr"/>
            <a:lstStyle/>
            <a:p>
              <a:endParaRPr lang="en-IN"/>
            </a:p>
          </p:txBody>
        </p:sp>
        <p:grpSp>
          <p:nvGrpSpPr>
            <p:cNvPr id="16" name="Graphic 98">
              <a:extLst>
                <a:ext uri="{FF2B5EF4-FFF2-40B4-BE49-F238E27FC236}">
                  <a16:creationId xmlns:a16="http://schemas.microsoft.com/office/drawing/2014/main" xmlns="" id="{7BD2F114-E714-9A7F-25D3-C74B7DE8193B}"/>
                </a:ext>
              </a:extLst>
            </p:cNvPr>
            <p:cNvGrpSpPr/>
            <p:nvPr/>
          </p:nvGrpSpPr>
          <p:grpSpPr>
            <a:xfrm>
              <a:off x="3995737" y="2308859"/>
              <a:ext cx="317182" cy="2230755"/>
              <a:chOff x="3995737" y="2308859"/>
              <a:chExt cx="317182" cy="2230755"/>
            </a:xfrm>
            <a:solidFill>
              <a:srgbClr val="585860"/>
            </a:solidFill>
          </p:grpSpPr>
          <p:sp>
            <p:nvSpPr>
              <p:cNvPr id="260" name="Freeform: Shape 259">
                <a:extLst>
                  <a:ext uri="{FF2B5EF4-FFF2-40B4-BE49-F238E27FC236}">
                    <a16:creationId xmlns:a16="http://schemas.microsoft.com/office/drawing/2014/main" xmlns="" id="{E66B275A-7B17-891F-ED0A-55408B62C32D}"/>
                  </a:ext>
                </a:extLst>
              </p:cNvPr>
              <p:cNvSpPr/>
              <p:nvPr/>
            </p:nvSpPr>
            <p:spPr>
              <a:xfrm>
                <a:off x="4008119" y="2308859"/>
                <a:ext cx="291465" cy="338137"/>
              </a:xfrm>
              <a:custGeom>
                <a:avLst/>
                <a:gdLst>
                  <a:gd name="connsiteX0" fmla="*/ 144780 w 291465"/>
                  <a:gd name="connsiteY0" fmla="*/ 152400 h 338137"/>
                  <a:gd name="connsiteX1" fmla="*/ 215265 w 291465"/>
                  <a:gd name="connsiteY1" fmla="*/ 0 h 338137"/>
                  <a:gd name="connsiteX2" fmla="*/ 291465 w 291465"/>
                  <a:gd name="connsiteY2" fmla="*/ 0 h 338137"/>
                  <a:gd name="connsiteX3" fmla="*/ 180975 w 291465"/>
                  <a:gd name="connsiteY3" fmla="*/ 215265 h 338137"/>
                  <a:gd name="connsiteX4" fmla="*/ 180975 w 291465"/>
                  <a:gd name="connsiteY4" fmla="*/ 338138 h 338137"/>
                  <a:gd name="connsiteX5" fmla="*/ 110490 w 291465"/>
                  <a:gd name="connsiteY5" fmla="*/ 338138 h 338137"/>
                  <a:gd name="connsiteX6" fmla="*/ 110490 w 291465"/>
                  <a:gd name="connsiteY6" fmla="*/ 215265 h 338137"/>
                  <a:gd name="connsiteX7" fmla="*/ 0 w 291465"/>
                  <a:gd name="connsiteY7" fmla="*/ 0 h 338137"/>
                  <a:gd name="connsiteX8" fmla="*/ 76200 w 291465"/>
                  <a:gd name="connsiteY8" fmla="*/ 0 h 338137"/>
                  <a:gd name="connsiteX9" fmla="*/ 144780 w 291465"/>
                  <a:gd name="connsiteY9" fmla="*/ 152400 h 33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5" h="338137">
                    <a:moveTo>
                      <a:pt x="144780" y="152400"/>
                    </a:moveTo>
                    <a:lnTo>
                      <a:pt x="215265" y="0"/>
                    </a:lnTo>
                    <a:lnTo>
                      <a:pt x="291465" y="0"/>
                    </a:lnTo>
                    <a:lnTo>
                      <a:pt x="180975" y="215265"/>
                    </a:lnTo>
                    <a:lnTo>
                      <a:pt x="180975" y="338138"/>
                    </a:lnTo>
                    <a:lnTo>
                      <a:pt x="110490" y="338138"/>
                    </a:lnTo>
                    <a:lnTo>
                      <a:pt x="110490" y="215265"/>
                    </a:lnTo>
                    <a:lnTo>
                      <a:pt x="0" y="0"/>
                    </a:lnTo>
                    <a:lnTo>
                      <a:pt x="76200" y="0"/>
                    </a:lnTo>
                    <a:lnTo>
                      <a:pt x="144780" y="152400"/>
                    </a:lnTo>
                    <a:close/>
                  </a:path>
                </a:pathLst>
              </a:custGeom>
              <a:solidFill>
                <a:srgbClr val="585860"/>
              </a:solidFill>
              <a:ln w="9525" cap="flat">
                <a:noFill/>
                <a:prstDash val="solid"/>
                <a:miter/>
              </a:ln>
            </p:spPr>
            <p:txBody>
              <a:bodyPr rtlCol="0" anchor="ctr"/>
              <a:lstStyle/>
              <a:p>
                <a:endParaRPr lang="en-IN"/>
              </a:p>
            </p:txBody>
          </p:sp>
          <p:sp>
            <p:nvSpPr>
              <p:cNvPr id="261" name="Freeform: Shape 260">
                <a:extLst>
                  <a:ext uri="{FF2B5EF4-FFF2-40B4-BE49-F238E27FC236}">
                    <a16:creationId xmlns:a16="http://schemas.microsoft.com/office/drawing/2014/main" xmlns="" id="{2662F47A-437A-3939-7CEA-033E114DD491}"/>
                  </a:ext>
                </a:extLst>
              </p:cNvPr>
              <p:cNvSpPr/>
              <p:nvPr/>
            </p:nvSpPr>
            <p:spPr>
              <a:xfrm>
                <a:off x="4050030" y="2781299"/>
                <a:ext cx="226694" cy="338137"/>
              </a:xfrm>
              <a:custGeom>
                <a:avLst/>
                <a:gdLst>
                  <a:gd name="connsiteX0" fmla="*/ 202882 w 226694"/>
                  <a:gd name="connsiteY0" fmla="*/ 191453 h 338137"/>
                  <a:gd name="connsiteX1" fmla="*/ 69532 w 226694"/>
                  <a:gd name="connsiteY1" fmla="*/ 191453 h 338137"/>
                  <a:gd name="connsiteX2" fmla="*/ 69532 w 226694"/>
                  <a:gd name="connsiteY2" fmla="*/ 281940 h 338137"/>
                  <a:gd name="connsiteX3" fmla="*/ 226695 w 226694"/>
                  <a:gd name="connsiteY3" fmla="*/ 281940 h 338137"/>
                  <a:gd name="connsiteX4" fmla="*/ 226695 w 226694"/>
                  <a:gd name="connsiteY4" fmla="*/ 338138 h 338137"/>
                  <a:gd name="connsiteX5" fmla="*/ 0 w 226694"/>
                  <a:gd name="connsiteY5" fmla="*/ 338138 h 338137"/>
                  <a:gd name="connsiteX6" fmla="*/ 0 w 226694"/>
                  <a:gd name="connsiteY6" fmla="*/ 0 h 338137"/>
                  <a:gd name="connsiteX7" fmla="*/ 225742 w 226694"/>
                  <a:gd name="connsiteY7" fmla="*/ 0 h 338137"/>
                  <a:gd name="connsiteX8" fmla="*/ 225742 w 226694"/>
                  <a:gd name="connsiteY8" fmla="*/ 56197 h 338137"/>
                  <a:gd name="connsiteX9" fmla="*/ 69532 w 226694"/>
                  <a:gd name="connsiteY9" fmla="*/ 56197 h 338137"/>
                  <a:gd name="connsiteX10" fmla="*/ 69532 w 226694"/>
                  <a:gd name="connsiteY10" fmla="*/ 137160 h 338137"/>
                  <a:gd name="connsiteX11" fmla="*/ 202882 w 226694"/>
                  <a:gd name="connsiteY11" fmla="*/ 137160 h 338137"/>
                  <a:gd name="connsiteX12" fmla="*/ 202882 w 226694"/>
                  <a:gd name="connsiteY12" fmla="*/ 191453 h 33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6694" h="338137">
                    <a:moveTo>
                      <a:pt x="202882" y="191453"/>
                    </a:moveTo>
                    <a:lnTo>
                      <a:pt x="69532" y="191453"/>
                    </a:lnTo>
                    <a:lnTo>
                      <a:pt x="69532" y="281940"/>
                    </a:lnTo>
                    <a:lnTo>
                      <a:pt x="226695" y="281940"/>
                    </a:lnTo>
                    <a:lnTo>
                      <a:pt x="226695" y="338138"/>
                    </a:lnTo>
                    <a:lnTo>
                      <a:pt x="0" y="338138"/>
                    </a:lnTo>
                    <a:lnTo>
                      <a:pt x="0" y="0"/>
                    </a:lnTo>
                    <a:lnTo>
                      <a:pt x="225742" y="0"/>
                    </a:lnTo>
                    <a:lnTo>
                      <a:pt x="225742" y="56197"/>
                    </a:lnTo>
                    <a:lnTo>
                      <a:pt x="69532" y="56197"/>
                    </a:lnTo>
                    <a:lnTo>
                      <a:pt x="69532" y="137160"/>
                    </a:lnTo>
                    <a:lnTo>
                      <a:pt x="202882" y="137160"/>
                    </a:lnTo>
                    <a:lnTo>
                      <a:pt x="202882" y="191453"/>
                    </a:lnTo>
                    <a:close/>
                  </a:path>
                </a:pathLst>
              </a:custGeom>
              <a:solidFill>
                <a:srgbClr val="585860"/>
              </a:solidFill>
              <a:ln w="9525" cap="flat">
                <a:noFill/>
                <a:prstDash val="solid"/>
                <a:miter/>
              </a:ln>
            </p:spPr>
            <p:txBody>
              <a:bodyPr rtlCol="0" anchor="ctr"/>
              <a:lstStyle/>
              <a:p>
                <a:endParaRPr lang="en-IN"/>
              </a:p>
            </p:txBody>
          </p:sp>
          <p:sp>
            <p:nvSpPr>
              <p:cNvPr id="262" name="Freeform: Shape 261">
                <a:extLst>
                  <a:ext uri="{FF2B5EF4-FFF2-40B4-BE49-F238E27FC236}">
                    <a16:creationId xmlns:a16="http://schemas.microsoft.com/office/drawing/2014/main" xmlns="" id="{0B76591D-6D6A-1774-FEF6-478117C95244}"/>
                  </a:ext>
                </a:extLst>
              </p:cNvPr>
              <p:cNvSpPr/>
              <p:nvPr/>
            </p:nvSpPr>
            <p:spPr>
              <a:xfrm>
                <a:off x="3995737" y="3252787"/>
                <a:ext cx="317182" cy="338137"/>
              </a:xfrm>
              <a:custGeom>
                <a:avLst/>
                <a:gdLst>
                  <a:gd name="connsiteX0" fmla="*/ 219075 w 317182"/>
                  <a:gd name="connsiteY0" fmla="*/ 268605 h 338137"/>
                  <a:gd name="connsiteX1" fmla="*/ 97155 w 317182"/>
                  <a:gd name="connsiteY1" fmla="*/ 268605 h 338137"/>
                  <a:gd name="connsiteX2" fmla="*/ 74295 w 317182"/>
                  <a:gd name="connsiteY2" fmla="*/ 338138 h 338137"/>
                  <a:gd name="connsiteX3" fmla="*/ 0 w 317182"/>
                  <a:gd name="connsiteY3" fmla="*/ 338138 h 338137"/>
                  <a:gd name="connsiteX4" fmla="*/ 125730 w 317182"/>
                  <a:gd name="connsiteY4" fmla="*/ 0 h 338137"/>
                  <a:gd name="connsiteX5" fmla="*/ 190500 w 317182"/>
                  <a:gd name="connsiteY5" fmla="*/ 0 h 338137"/>
                  <a:gd name="connsiteX6" fmla="*/ 317182 w 317182"/>
                  <a:gd name="connsiteY6" fmla="*/ 338138 h 338137"/>
                  <a:gd name="connsiteX7" fmla="*/ 242888 w 317182"/>
                  <a:gd name="connsiteY7" fmla="*/ 338138 h 338137"/>
                  <a:gd name="connsiteX8" fmla="*/ 219075 w 317182"/>
                  <a:gd name="connsiteY8" fmla="*/ 268605 h 338137"/>
                  <a:gd name="connsiteX9" fmla="*/ 115253 w 317182"/>
                  <a:gd name="connsiteY9" fmla="*/ 212407 h 338137"/>
                  <a:gd name="connsiteX10" fmla="*/ 200025 w 317182"/>
                  <a:gd name="connsiteY10" fmla="*/ 212407 h 338137"/>
                  <a:gd name="connsiteX11" fmla="*/ 157163 w 317182"/>
                  <a:gd name="connsiteY11" fmla="*/ 85725 h 338137"/>
                  <a:gd name="connsiteX12" fmla="*/ 115253 w 317182"/>
                  <a:gd name="connsiteY12" fmla="*/ 212407 h 33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182" h="338137">
                    <a:moveTo>
                      <a:pt x="219075" y="268605"/>
                    </a:moveTo>
                    <a:lnTo>
                      <a:pt x="97155" y="268605"/>
                    </a:lnTo>
                    <a:lnTo>
                      <a:pt x="74295" y="338138"/>
                    </a:lnTo>
                    <a:lnTo>
                      <a:pt x="0" y="338138"/>
                    </a:lnTo>
                    <a:lnTo>
                      <a:pt x="125730" y="0"/>
                    </a:lnTo>
                    <a:lnTo>
                      <a:pt x="190500" y="0"/>
                    </a:lnTo>
                    <a:lnTo>
                      <a:pt x="317182" y="338138"/>
                    </a:lnTo>
                    <a:lnTo>
                      <a:pt x="242888" y="338138"/>
                    </a:lnTo>
                    <a:lnTo>
                      <a:pt x="219075" y="268605"/>
                    </a:lnTo>
                    <a:close/>
                    <a:moveTo>
                      <a:pt x="115253" y="212407"/>
                    </a:moveTo>
                    <a:lnTo>
                      <a:pt x="200025" y="212407"/>
                    </a:lnTo>
                    <a:lnTo>
                      <a:pt x="157163" y="85725"/>
                    </a:lnTo>
                    <a:lnTo>
                      <a:pt x="115253" y="212407"/>
                    </a:lnTo>
                    <a:close/>
                  </a:path>
                </a:pathLst>
              </a:custGeom>
              <a:solidFill>
                <a:srgbClr val="585860"/>
              </a:solidFill>
              <a:ln w="9525" cap="flat">
                <a:noFill/>
                <a:prstDash val="solid"/>
                <a:miter/>
              </a:ln>
            </p:spPr>
            <p:txBody>
              <a:bodyPr rtlCol="0" anchor="ctr"/>
              <a:lstStyle/>
              <a:p>
                <a:endParaRPr lang="en-IN"/>
              </a:p>
            </p:txBody>
          </p:sp>
          <p:sp>
            <p:nvSpPr>
              <p:cNvPr id="263" name="Freeform: Shape 262">
                <a:extLst>
                  <a:ext uri="{FF2B5EF4-FFF2-40B4-BE49-F238E27FC236}">
                    <a16:creationId xmlns:a16="http://schemas.microsoft.com/office/drawing/2014/main" xmlns="" id="{84640F7B-8ABB-D8B9-7618-7D0051C0DD0F}"/>
                  </a:ext>
                </a:extLst>
              </p:cNvPr>
              <p:cNvSpPr/>
              <p:nvPr/>
            </p:nvSpPr>
            <p:spPr>
              <a:xfrm>
                <a:off x="4031932" y="3725227"/>
                <a:ext cx="262890" cy="338137"/>
              </a:xfrm>
              <a:custGeom>
                <a:avLst/>
                <a:gdLst>
                  <a:gd name="connsiteX0" fmla="*/ 124778 w 262890"/>
                  <a:gd name="connsiteY0" fmla="*/ 214313 h 338137"/>
                  <a:gd name="connsiteX1" fmla="*/ 69533 w 262890"/>
                  <a:gd name="connsiteY1" fmla="*/ 214313 h 338137"/>
                  <a:gd name="connsiteX2" fmla="*/ 69533 w 262890"/>
                  <a:gd name="connsiteY2" fmla="*/ 338138 h 338137"/>
                  <a:gd name="connsiteX3" fmla="*/ 0 w 262890"/>
                  <a:gd name="connsiteY3" fmla="*/ 338138 h 338137"/>
                  <a:gd name="connsiteX4" fmla="*/ 0 w 262890"/>
                  <a:gd name="connsiteY4" fmla="*/ 0 h 338137"/>
                  <a:gd name="connsiteX5" fmla="*/ 125730 w 262890"/>
                  <a:gd name="connsiteY5" fmla="*/ 0 h 338137"/>
                  <a:gd name="connsiteX6" fmla="*/ 218123 w 262890"/>
                  <a:gd name="connsiteY6" fmla="*/ 26670 h 338137"/>
                  <a:gd name="connsiteX7" fmla="*/ 250508 w 262890"/>
                  <a:gd name="connsiteY7" fmla="*/ 101917 h 338137"/>
                  <a:gd name="connsiteX8" fmla="*/ 235268 w 262890"/>
                  <a:gd name="connsiteY8" fmla="*/ 160020 h 338137"/>
                  <a:gd name="connsiteX9" fmla="*/ 189548 w 262890"/>
                  <a:gd name="connsiteY9" fmla="*/ 197167 h 338137"/>
                  <a:gd name="connsiteX10" fmla="*/ 262890 w 262890"/>
                  <a:gd name="connsiteY10" fmla="*/ 335280 h 338137"/>
                  <a:gd name="connsiteX11" fmla="*/ 262890 w 262890"/>
                  <a:gd name="connsiteY11" fmla="*/ 338138 h 338137"/>
                  <a:gd name="connsiteX12" fmla="*/ 188595 w 262890"/>
                  <a:gd name="connsiteY12" fmla="*/ 338138 h 338137"/>
                  <a:gd name="connsiteX13" fmla="*/ 124778 w 262890"/>
                  <a:gd name="connsiteY13" fmla="*/ 214313 h 338137"/>
                  <a:gd name="connsiteX14" fmla="*/ 69533 w 262890"/>
                  <a:gd name="connsiteY14" fmla="*/ 158115 h 338137"/>
                  <a:gd name="connsiteX15" fmla="*/ 125730 w 262890"/>
                  <a:gd name="connsiteY15" fmla="*/ 158115 h 338137"/>
                  <a:gd name="connsiteX16" fmla="*/ 166688 w 262890"/>
                  <a:gd name="connsiteY16" fmla="*/ 144780 h 338137"/>
                  <a:gd name="connsiteX17" fmla="*/ 180975 w 262890"/>
                  <a:gd name="connsiteY17" fmla="*/ 107632 h 338137"/>
                  <a:gd name="connsiteX18" fmla="*/ 167640 w 262890"/>
                  <a:gd name="connsiteY18" fmla="*/ 70485 h 338137"/>
                  <a:gd name="connsiteX19" fmla="*/ 125730 w 262890"/>
                  <a:gd name="connsiteY19" fmla="*/ 57150 h 338137"/>
                  <a:gd name="connsiteX20" fmla="*/ 69533 w 262890"/>
                  <a:gd name="connsiteY20" fmla="*/ 57150 h 338137"/>
                  <a:gd name="connsiteX21" fmla="*/ 69533 w 262890"/>
                  <a:gd name="connsiteY21" fmla="*/ 158115 h 33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2890" h="338137">
                    <a:moveTo>
                      <a:pt x="124778" y="214313"/>
                    </a:moveTo>
                    <a:lnTo>
                      <a:pt x="69533" y="214313"/>
                    </a:lnTo>
                    <a:lnTo>
                      <a:pt x="69533" y="338138"/>
                    </a:lnTo>
                    <a:lnTo>
                      <a:pt x="0" y="338138"/>
                    </a:lnTo>
                    <a:lnTo>
                      <a:pt x="0" y="0"/>
                    </a:lnTo>
                    <a:lnTo>
                      <a:pt x="125730" y="0"/>
                    </a:lnTo>
                    <a:cubicBezTo>
                      <a:pt x="165735" y="0"/>
                      <a:pt x="196215" y="8572"/>
                      <a:pt x="218123" y="26670"/>
                    </a:cubicBezTo>
                    <a:cubicBezTo>
                      <a:pt x="240030" y="44767"/>
                      <a:pt x="250508" y="69532"/>
                      <a:pt x="250508" y="101917"/>
                    </a:cubicBezTo>
                    <a:cubicBezTo>
                      <a:pt x="250508" y="124778"/>
                      <a:pt x="245745" y="143828"/>
                      <a:pt x="235268" y="160020"/>
                    </a:cubicBezTo>
                    <a:cubicBezTo>
                      <a:pt x="225743" y="175260"/>
                      <a:pt x="210503" y="187642"/>
                      <a:pt x="189548" y="197167"/>
                    </a:cubicBezTo>
                    <a:lnTo>
                      <a:pt x="262890" y="335280"/>
                    </a:lnTo>
                    <a:lnTo>
                      <a:pt x="262890" y="338138"/>
                    </a:lnTo>
                    <a:lnTo>
                      <a:pt x="188595" y="338138"/>
                    </a:lnTo>
                    <a:lnTo>
                      <a:pt x="124778" y="214313"/>
                    </a:lnTo>
                    <a:close/>
                    <a:moveTo>
                      <a:pt x="69533" y="158115"/>
                    </a:moveTo>
                    <a:lnTo>
                      <a:pt x="125730" y="158115"/>
                    </a:lnTo>
                    <a:cubicBezTo>
                      <a:pt x="142875" y="158115"/>
                      <a:pt x="157163" y="153353"/>
                      <a:pt x="166688" y="144780"/>
                    </a:cubicBezTo>
                    <a:cubicBezTo>
                      <a:pt x="176213" y="136207"/>
                      <a:pt x="180975" y="123825"/>
                      <a:pt x="180975" y="107632"/>
                    </a:cubicBezTo>
                    <a:cubicBezTo>
                      <a:pt x="180975" y="91440"/>
                      <a:pt x="176213" y="79057"/>
                      <a:pt x="167640" y="70485"/>
                    </a:cubicBezTo>
                    <a:cubicBezTo>
                      <a:pt x="158115" y="60960"/>
                      <a:pt x="144780" y="57150"/>
                      <a:pt x="125730" y="57150"/>
                    </a:cubicBezTo>
                    <a:lnTo>
                      <a:pt x="69533" y="57150"/>
                    </a:lnTo>
                    <a:lnTo>
                      <a:pt x="69533" y="158115"/>
                    </a:lnTo>
                    <a:close/>
                  </a:path>
                </a:pathLst>
              </a:custGeom>
              <a:solidFill>
                <a:srgbClr val="585860"/>
              </a:solidFill>
              <a:ln w="9525" cap="flat">
                <a:noFill/>
                <a:prstDash val="solid"/>
                <a:miter/>
              </a:ln>
            </p:spPr>
            <p:txBody>
              <a:bodyPr rtlCol="0" anchor="ctr"/>
              <a:lstStyle/>
              <a:p>
                <a:endParaRPr lang="en-IN"/>
              </a:p>
            </p:txBody>
          </p:sp>
          <p:sp>
            <p:nvSpPr>
              <p:cNvPr id="264" name="Freeform: Shape 263">
                <a:extLst>
                  <a:ext uri="{FF2B5EF4-FFF2-40B4-BE49-F238E27FC236}">
                    <a16:creationId xmlns:a16="http://schemas.microsoft.com/office/drawing/2014/main" xmlns="" id="{6913C22C-DB4B-42E1-BD82-B20DA339D0C0}"/>
                  </a:ext>
                </a:extLst>
              </p:cNvPr>
              <p:cNvSpPr/>
              <p:nvPr/>
            </p:nvSpPr>
            <p:spPr>
              <a:xfrm>
                <a:off x="4022407" y="4192904"/>
                <a:ext cx="260032" cy="346709"/>
              </a:xfrm>
              <a:custGeom>
                <a:avLst/>
                <a:gdLst>
                  <a:gd name="connsiteX0" fmla="*/ 190500 w 260032"/>
                  <a:gd name="connsiteY0" fmla="*/ 253365 h 346709"/>
                  <a:gd name="connsiteX1" fmla="*/ 176213 w 260032"/>
                  <a:gd name="connsiteY1" fmla="*/ 222885 h 346709"/>
                  <a:gd name="connsiteX2" fmla="*/ 125730 w 260032"/>
                  <a:gd name="connsiteY2" fmla="*/ 200977 h 346709"/>
                  <a:gd name="connsiteX3" fmla="*/ 68580 w 260032"/>
                  <a:gd name="connsiteY3" fmla="*/ 178117 h 346709"/>
                  <a:gd name="connsiteX4" fmla="*/ 11430 w 260032"/>
                  <a:gd name="connsiteY4" fmla="*/ 94297 h 346709"/>
                  <a:gd name="connsiteX5" fmla="*/ 26670 w 260032"/>
                  <a:gd name="connsiteY5" fmla="*/ 45720 h 346709"/>
                  <a:gd name="connsiteX6" fmla="*/ 71438 w 260032"/>
                  <a:gd name="connsiteY6" fmla="*/ 12382 h 346709"/>
                  <a:gd name="connsiteX7" fmla="*/ 136208 w 260032"/>
                  <a:gd name="connsiteY7" fmla="*/ 0 h 346709"/>
                  <a:gd name="connsiteX8" fmla="*/ 200978 w 260032"/>
                  <a:gd name="connsiteY8" fmla="*/ 13335 h 346709"/>
                  <a:gd name="connsiteX9" fmla="*/ 244793 w 260032"/>
                  <a:gd name="connsiteY9" fmla="*/ 50482 h 346709"/>
                  <a:gd name="connsiteX10" fmla="*/ 260033 w 260032"/>
                  <a:gd name="connsiteY10" fmla="*/ 104775 h 346709"/>
                  <a:gd name="connsiteX11" fmla="*/ 190500 w 260032"/>
                  <a:gd name="connsiteY11" fmla="*/ 104775 h 346709"/>
                  <a:gd name="connsiteX12" fmla="*/ 176213 w 260032"/>
                  <a:gd name="connsiteY12" fmla="*/ 68580 h 346709"/>
                  <a:gd name="connsiteX13" fmla="*/ 135255 w 260032"/>
                  <a:gd name="connsiteY13" fmla="*/ 55245 h 346709"/>
                  <a:gd name="connsiteX14" fmla="*/ 95250 w 260032"/>
                  <a:gd name="connsiteY14" fmla="*/ 65722 h 346709"/>
                  <a:gd name="connsiteX15" fmla="*/ 80963 w 260032"/>
                  <a:gd name="connsiteY15" fmla="*/ 94297 h 346709"/>
                  <a:gd name="connsiteX16" fmla="*/ 97155 w 260032"/>
                  <a:gd name="connsiteY16" fmla="*/ 121920 h 346709"/>
                  <a:gd name="connsiteX17" fmla="*/ 145733 w 260032"/>
                  <a:gd name="connsiteY17" fmla="*/ 142875 h 346709"/>
                  <a:gd name="connsiteX18" fmla="*/ 232410 w 260032"/>
                  <a:gd name="connsiteY18" fmla="*/ 187642 h 346709"/>
                  <a:gd name="connsiteX19" fmla="*/ 260033 w 260032"/>
                  <a:gd name="connsiteY19" fmla="*/ 253365 h 346709"/>
                  <a:gd name="connsiteX20" fmla="*/ 226695 w 260032"/>
                  <a:gd name="connsiteY20" fmla="*/ 321945 h 346709"/>
                  <a:gd name="connsiteX21" fmla="*/ 137160 w 260032"/>
                  <a:gd name="connsiteY21" fmla="*/ 346710 h 346709"/>
                  <a:gd name="connsiteX22" fmla="*/ 65723 w 260032"/>
                  <a:gd name="connsiteY22" fmla="*/ 332422 h 346709"/>
                  <a:gd name="connsiteX23" fmla="*/ 17145 w 260032"/>
                  <a:gd name="connsiteY23" fmla="*/ 293370 h 346709"/>
                  <a:gd name="connsiteX24" fmla="*/ 0 w 260032"/>
                  <a:gd name="connsiteY24" fmla="*/ 236220 h 346709"/>
                  <a:gd name="connsiteX25" fmla="*/ 69533 w 260032"/>
                  <a:gd name="connsiteY25" fmla="*/ 236220 h 346709"/>
                  <a:gd name="connsiteX26" fmla="*/ 136208 w 260032"/>
                  <a:gd name="connsiteY26" fmla="*/ 292417 h 346709"/>
                  <a:gd name="connsiteX27" fmla="*/ 175260 w 260032"/>
                  <a:gd name="connsiteY27" fmla="*/ 281940 h 346709"/>
                  <a:gd name="connsiteX28" fmla="*/ 190500 w 260032"/>
                  <a:gd name="connsiteY28" fmla="*/ 253365 h 34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0032" h="346709">
                    <a:moveTo>
                      <a:pt x="190500" y="253365"/>
                    </a:moveTo>
                    <a:cubicBezTo>
                      <a:pt x="190500" y="240030"/>
                      <a:pt x="185738" y="230505"/>
                      <a:pt x="176213" y="222885"/>
                    </a:cubicBezTo>
                    <a:cubicBezTo>
                      <a:pt x="166688" y="216217"/>
                      <a:pt x="150495" y="208597"/>
                      <a:pt x="125730" y="200977"/>
                    </a:cubicBezTo>
                    <a:cubicBezTo>
                      <a:pt x="101918" y="193357"/>
                      <a:pt x="82868" y="185738"/>
                      <a:pt x="68580" y="178117"/>
                    </a:cubicBezTo>
                    <a:cubicBezTo>
                      <a:pt x="30480" y="157163"/>
                      <a:pt x="11430" y="129540"/>
                      <a:pt x="11430" y="94297"/>
                    </a:cubicBezTo>
                    <a:cubicBezTo>
                      <a:pt x="11430" y="76200"/>
                      <a:pt x="16193" y="60007"/>
                      <a:pt x="26670" y="45720"/>
                    </a:cubicBezTo>
                    <a:cubicBezTo>
                      <a:pt x="37148" y="31432"/>
                      <a:pt x="51435" y="20002"/>
                      <a:pt x="71438" y="12382"/>
                    </a:cubicBezTo>
                    <a:cubicBezTo>
                      <a:pt x="90488" y="4763"/>
                      <a:pt x="112395" y="0"/>
                      <a:pt x="136208" y="0"/>
                    </a:cubicBezTo>
                    <a:cubicBezTo>
                      <a:pt x="160020" y="0"/>
                      <a:pt x="181928" y="4763"/>
                      <a:pt x="200978" y="13335"/>
                    </a:cubicBezTo>
                    <a:cubicBezTo>
                      <a:pt x="220028" y="21907"/>
                      <a:pt x="234315" y="34290"/>
                      <a:pt x="244793" y="50482"/>
                    </a:cubicBezTo>
                    <a:cubicBezTo>
                      <a:pt x="255270" y="66675"/>
                      <a:pt x="260033" y="84772"/>
                      <a:pt x="260033" y="104775"/>
                    </a:cubicBezTo>
                    <a:lnTo>
                      <a:pt x="190500" y="104775"/>
                    </a:lnTo>
                    <a:cubicBezTo>
                      <a:pt x="190500" y="89535"/>
                      <a:pt x="185738" y="77152"/>
                      <a:pt x="176213" y="68580"/>
                    </a:cubicBezTo>
                    <a:cubicBezTo>
                      <a:pt x="166688" y="60007"/>
                      <a:pt x="152400" y="55245"/>
                      <a:pt x="135255" y="55245"/>
                    </a:cubicBezTo>
                    <a:cubicBezTo>
                      <a:pt x="118110" y="55245"/>
                      <a:pt x="104775" y="59055"/>
                      <a:pt x="95250" y="65722"/>
                    </a:cubicBezTo>
                    <a:cubicBezTo>
                      <a:pt x="85725" y="73342"/>
                      <a:pt x="80963" y="82867"/>
                      <a:pt x="80963" y="94297"/>
                    </a:cubicBezTo>
                    <a:cubicBezTo>
                      <a:pt x="80963" y="105727"/>
                      <a:pt x="86678" y="114300"/>
                      <a:pt x="97155" y="121920"/>
                    </a:cubicBezTo>
                    <a:cubicBezTo>
                      <a:pt x="108585" y="129540"/>
                      <a:pt x="124778" y="136207"/>
                      <a:pt x="145733" y="142875"/>
                    </a:cubicBezTo>
                    <a:cubicBezTo>
                      <a:pt x="185738" y="155257"/>
                      <a:pt x="214313" y="169545"/>
                      <a:pt x="232410" y="187642"/>
                    </a:cubicBezTo>
                    <a:cubicBezTo>
                      <a:pt x="250508" y="205740"/>
                      <a:pt x="260033" y="227647"/>
                      <a:pt x="260033" y="253365"/>
                    </a:cubicBezTo>
                    <a:cubicBezTo>
                      <a:pt x="260033" y="282892"/>
                      <a:pt x="248603" y="305752"/>
                      <a:pt x="226695" y="321945"/>
                    </a:cubicBezTo>
                    <a:cubicBezTo>
                      <a:pt x="204788" y="338138"/>
                      <a:pt x="174308" y="346710"/>
                      <a:pt x="137160" y="346710"/>
                    </a:cubicBezTo>
                    <a:cubicBezTo>
                      <a:pt x="111443" y="346710"/>
                      <a:pt x="87630" y="341947"/>
                      <a:pt x="65723" y="332422"/>
                    </a:cubicBezTo>
                    <a:cubicBezTo>
                      <a:pt x="44768" y="322897"/>
                      <a:pt x="27623" y="309563"/>
                      <a:pt x="17145" y="293370"/>
                    </a:cubicBezTo>
                    <a:cubicBezTo>
                      <a:pt x="5715" y="277177"/>
                      <a:pt x="0" y="257175"/>
                      <a:pt x="0" y="236220"/>
                    </a:cubicBezTo>
                    <a:lnTo>
                      <a:pt x="69533" y="236220"/>
                    </a:lnTo>
                    <a:cubicBezTo>
                      <a:pt x="69533" y="273367"/>
                      <a:pt x="91440" y="292417"/>
                      <a:pt x="136208" y="292417"/>
                    </a:cubicBezTo>
                    <a:cubicBezTo>
                      <a:pt x="152400" y="292417"/>
                      <a:pt x="165735" y="288607"/>
                      <a:pt x="175260" y="281940"/>
                    </a:cubicBezTo>
                    <a:cubicBezTo>
                      <a:pt x="185738" y="275272"/>
                      <a:pt x="190500" y="265747"/>
                      <a:pt x="190500" y="253365"/>
                    </a:cubicBezTo>
                    <a:close/>
                  </a:path>
                </a:pathLst>
              </a:custGeom>
              <a:solidFill>
                <a:srgbClr val="585860"/>
              </a:solidFill>
              <a:ln w="9525" cap="flat">
                <a:noFill/>
                <a:prstDash val="solid"/>
                <a:miter/>
              </a:ln>
            </p:spPr>
            <p:txBody>
              <a:bodyPr rtlCol="0" anchor="ctr"/>
              <a:lstStyle/>
              <a:p>
                <a:endParaRPr lang="en-IN"/>
              </a:p>
            </p:txBody>
          </p:sp>
        </p:grpSp>
        <p:grpSp>
          <p:nvGrpSpPr>
            <p:cNvPr id="265" name="Graphic 98">
              <a:extLst>
                <a:ext uri="{FF2B5EF4-FFF2-40B4-BE49-F238E27FC236}">
                  <a16:creationId xmlns:a16="http://schemas.microsoft.com/office/drawing/2014/main" xmlns="" id="{613BA990-9BFA-3E85-B2E3-0D3EFD778A16}"/>
                </a:ext>
              </a:extLst>
            </p:cNvPr>
            <p:cNvGrpSpPr/>
            <p:nvPr/>
          </p:nvGrpSpPr>
          <p:grpSpPr>
            <a:xfrm>
              <a:off x="4700587" y="1650578"/>
              <a:ext cx="5859779" cy="1288835"/>
              <a:chOff x="4700587" y="1650578"/>
              <a:chExt cx="5859779" cy="1288835"/>
            </a:xfrm>
            <a:solidFill>
              <a:srgbClr val="585860"/>
            </a:solidFill>
          </p:grpSpPr>
          <p:sp>
            <p:nvSpPr>
              <p:cNvPr id="237" name="Freeform: Shape 236">
                <a:extLst>
                  <a:ext uri="{FF2B5EF4-FFF2-40B4-BE49-F238E27FC236}">
                    <a16:creationId xmlns:a16="http://schemas.microsoft.com/office/drawing/2014/main" xmlns="" id="{18D3F81C-6AFB-18B8-46EA-CEF2E8157CFC}"/>
                  </a:ext>
                </a:extLst>
              </p:cNvPr>
              <p:cNvSpPr/>
              <p:nvPr/>
            </p:nvSpPr>
            <p:spPr>
              <a:xfrm>
                <a:off x="4700587" y="1650682"/>
                <a:ext cx="479107" cy="543877"/>
              </a:xfrm>
              <a:custGeom>
                <a:avLst/>
                <a:gdLst>
                  <a:gd name="connsiteX0" fmla="*/ 239078 w 479107"/>
                  <a:gd name="connsiteY0" fmla="*/ 543877 h 543877"/>
                  <a:gd name="connsiteX1" fmla="*/ 141922 w 479107"/>
                  <a:gd name="connsiteY1" fmla="*/ 523875 h 543877"/>
                  <a:gd name="connsiteX2" fmla="*/ 65722 w 479107"/>
                  <a:gd name="connsiteY2" fmla="*/ 467677 h 543877"/>
                  <a:gd name="connsiteX3" fmla="*/ 17145 w 479107"/>
                  <a:gd name="connsiteY3" fmla="*/ 382905 h 543877"/>
                  <a:gd name="connsiteX4" fmla="*/ 0 w 479107"/>
                  <a:gd name="connsiteY4" fmla="*/ 276225 h 543877"/>
                  <a:gd name="connsiteX5" fmla="*/ 0 w 479107"/>
                  <a:gd name="connsiteY5" fmla="*/ 268605 h 543877"/>
                  <a:gd name="connsiteX6" fmla="*/ 17145 w 479107"/>
                  <a:gd name="connsiteY6" fmla="*/ 161925 h 543877"/>
                  <a:gd name="connsiteX7" fmla="*/ 65722 w 479107"/>
                  <a:gd name="connsiteY7" fmla="*/ 76200 h 543877"/>
                  <a:gd name="connsiteX8" fmla="*/ 140970 w 479107"/>
                  <a:gd name="connsiteY8" fmla="*/ 20002 h 543877"/>
                  <a:gd name="connsiteX9" fmla="*/ 238125 w 479107"/>
                  <a:gd name="connsiteY9" fmla="*/ 0 h 543877"/>
                  <a:gd name="connsiteX10" fmla="*/ 336232 w 479107"/>
                  <a:gd name="connsiteY10" fmla="*/ 20002 h 543877"/>
                  <a:gd name="connsiteX11" fmla="*/ 412432 w 479107"/>
                  <a:gd name="connsiteY11" fmla="*/ 76200 h 543877"/>
                  <a:gd name="connsiteX12" fmla="*/ 461963 w 479107"/>
                  <a:gd name="connsiteY12" fmla="*/ 161925 h 543877"/>
                  <a:gd name="connsiteX13" fmla="*/ 479107 w 479107"/>
                  <a:gd name="connsiteY13" fmla="*/ 268605 h 543877"/>
                  <a:gd name="connsiteX14" fmla="*/ 479107 w 479107"/>
                  <a:gd name="connsiteY14" fmla="*/ 276225 h 543877"/>
                  <a:gd name="connsiteX15" fmla="*/ 461963 w 479107"/>
                  <a:gd name="connsiteY15" fmla="*/ 382905 h 543877"/>
                  <a:gd name="connsiteX16" fmla="*/ 412432 w 479107"/>
                  <a:gd name="connsiteY16" fmla="*/ 467677 h 543877"/>
                  <a:gd name="connsiteX17" fmla="*/ 336232 w 479107"/>
                  <a:gd name="connsiteY17" fmla="*/ 523875 h 543877"/>
                  <a:gd name="connsiteX18" fmla="*/ 239078 w 479107"/>
                  <a:gd name="connsiteY18" fmla="*/ 543877 h 543877"/>
                  <a:gd name="connsiteX19" fmla="*/ 239078 w 479107"/>
                  <a:gd name="connsiteY19" fmla="*/ 461010 h 543877"/>
                  <a:gd name="connsiteX20" fmla="*/ 314325 w 479107"/>
                  <a:gd name="connsiteY20" fmla="*/ 438150 h 543877"/>
                  <a:gd name="connsiteX21" fmla="*/ 359093 w 479107"/>
                  <a:gd name="connsiteY21" fmla="*/ 373380 h 543877"/>
                  <a:gd name="connsiteX22" fmla="*/ 374332 w 479107"/>
                  <a:gd name="connsiteY22" fmla="*/ 276225 h 543877"/>
                  <a:gd name="connsiteX23" fmla="*/ 374332 w 479107"/>
                  <a:gd name="connsiteY23" fmla="*/ 267652 h 543877"/>
                  <a:gd name="connsiteX24" fmla="*/ 359093 w 479107"/>
                  <a:gd name="connsiteY24" fmla="*/ 171450 h 543877"/>
                  <a:gd name="connsiteX25" fmla="*/ 313372 w 479107"/>
                  <a:gd name="connsiteY25" fmla="*/ 106680 h 543877"/>
                  <a:gd name="connsiteX26" fmla="*/ 239078 w 479107"/>
                  <a:gd name="connsiteY26" fmla="*/ 83820 h 543877"/>
                  <a:gd name="connsiteX27" fmla="*/ 164782 w 479107"/>
                  <a:gd name="connsiteY27" fmla="*/ 106680 h 543877"/>
                  <a:gd name="connsiteX28" fmla="*/ 120968 w 479107"/>
                  <a:gd name="connsiteY28" fmla="*/ 171450 h 543877"/>
                  <a:gd name="connsiteX29" fmla="*/ 106680 w 479107"/>
                  <a:gd name="connsiteY29" fmla="*/ 268605 h 543877"/>
                  <a:gd name="connsiteX30" fmla="*/ 106680 w 479107"/>
                  <a:gd name="connsiteY30" fmla="*/ 277177 h 543877"/>
                  <a:gd name="connsiteX31" fmla="*/ 120968 w 479107"/>
                  <a:gd name="connsiteY31" fmla="*/ 374333 h 543877"/>
                  <a:gd name="connsiteX32" fmla="*/ 165735 w 479107"/>
                  <a:gd name="connsiteY32" fmla="*/ 439102 h 543877"/>
                  <a:gd name="connsiteX33" fmla="*/ 239078 w 479107"/>
                  <a:gd name="connsiteY33" fmla="*/ 461010 h 543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79107" h="543877">
                    <a:moveTo>
                      <a:pt x="239078" y="543877"/>
                    </a:moveTo>
                    <a:cubicBezTo>
                      <a:pt x="203835" y="543877"/>
                      <a:pt x="170497" y="537210"/>
                      <a:pt x="141922" y="523875"/>
                    </a:cubicBezTo>
                    <a:cubicBezTo>
                      <a:pt x="112395" y="510540"/>
                      <a:pt x="87630" y="491490"/>
                      <a:pt x="65722" y="467677"/>
                    </a:cubicBezTo>
                    <a:cubicBezTo>
                      <a:pt x="44768" y="443865"/>
                      <a:pt x="28575" y="415290"/>
                      <a:pt x="17145" y="382905"/>
                    </a:cubicBezTo>
                    <a:cubicBezTo>
                      <a:pt x="5715" y="350520"/>
                      <a:pt x="0" y="314325"/>
                      <a:pt x="0" y="276225"/>
                    </a:cubicBezTo>
                    <a:lnTo>
                      <a:pt x="0" y="268605"/>
                    </a:lnTo>
                    <a:cubicBezTo>
                      <a:pt x="0" y="229552"/>
                      <a:pt x="5715" y="194310"/>
                      <a:pt x="17145" y="161925"/>
                    </a:cubicBezTo>
                    <a:cubicBezTo>
                      <a:pt x="28575" y="129540"/>
                      <a:pt x="44768" y="100965"/>
                      <a:pt x="65722" y="76200"/>
                    </a:cubicBezTo>
                    <a:cubicBezTo>
                      <a:pt x="86678" y="52388"/>
                      <a:pt x="112395" y="33338"/>
                      <a:pt x="140970" y="20002"/>
                    </a:cubicBezTo>
                    <a:cubicBezTo>
                      <a:pt x="170497" y="6667"/>
                      <a:pt x="202882" y="0"/>
                      <a:pt x="238125" y="0"/>
                    </a:cubicBezTo>
                    <a:cubicBezTo>
                      <a:pt x="274320" y="0"/>
                      <a:pt x="306705" y="6667"/>
                      <a:pt x="336232" y="20002"/>
                    </a:cubicBezTo>
                    <a:cubicBezTo>
                      <a:pt x="365760" y="33338"/>
                      <a:pt x="391478" y="52388"/>
                      <a:pt x="412432" y="76200"/>
                    </a:cubicBezTo>
                    <a:cubicBezTo>
                      <a:pt x="433388" y="100013"/>
                      <a:pt x="450532" y="128588"/>
                      <a:pt x="461963" y="161925"/>
                    </a:cubicBezTo>
                    <a:cubicBezTo>
                      <a:pt x="473393" y="194310"/>
                      <a:pt x="479107" y="230505"/>
                      <a:pt x="479107" y="268605"/>
                    </a:cubicBezTo>
                    <a:lnTo>
                      <a:pt x="479107" y="276225"/>
                    </a:lnTo>
                    <a:cubicBezTo>
                      <a:pt x="479107" y="315277"/>
                      <a:pt x="473393" y="350520"/>
                      <a:pt x="461963" y="382905"/>
                    </a:cubicBezTo>
                    <a:cubicBezTo>
                      <a:pt x="450532" y="415290"/>
                      <a:pt x="434340" y="443865"/>
                      <a:pt x="412432" y="467677"/>
                    </a:cubicBezTo>
                    <a:cubicBezTo>
                      <a:pt x="391478" y="491490"/>
                      <a:pt x="365760" y="510540"/>
                      <a:pt x="336232" y="523875"/>
                    </a:cubicBezTo>
                    <a:cubicBezTo>
                      <a:pt x="307657" y="537210"/>
                      <a:pt x="275272" y="543877"/>
                      <a:pt x="239078" y="543877"/>
                    </a:cubicBezTo>
                    <a:close/>
                    <a:moveTo>
                      <a:pt x="239078" y="461010"/>
                    </a:moveTo>
                    <a:cubicBezTo>
                      <a:pt x="269557" y="461010"/>
                      <a:pt x="294322" y="453390"/>
                      <a:pt x="314325" y="438150"/>
                    </a:cubicBezTo>
                    <a:cubicBezTo>
                      <a:pt x="334328" y="422910"/>
                      <a:pt x="349568" y="401002"/>
                      <a:pt x="359093" y="373380"/>
                    </a:cubicBezTo>
                    <a:cubicBezTo>
                      <a:pt x="369570" y="345758"/>
                      <a:pt x="374332" y="313372"/>
                      <a:pt x="374332" y="276225"/>
                    </a:cubicBezTo>
                    <a:lnTo>
                      <a:pt x="374332" y="267652"/>
                    </a:lnTo>
                    <a:cubicBezTo>
                      <a:pt x="374332" y="231458"/>
                      <a:pt x="369570" y="199072"/>
                      <a:pt x="359093" y="171450"/>
                    </a:cubicBezTo>
                    <a:cubicBezTo>
                      <a:pt x="348615" y="143827"/>
                      <a:pt x="333375" y="121920"/>
                      <a:pt x="313372" y="106680"/>
                    </a:cubicBezTo>
                    <a:cubicBezTo>
                      <a:pt x="293370" y="91440"/>
                      <a:pt x="268605" y="83820"/>
                      <a:pt x="239078" y="83820"/>
                    </a:cubicBezTo>
                    <a:cubicBezTo>
                      <a:pt x="209550" y="83820"/>
                      <a:pt x="184785" y="91440"/>
                      <a:pt x="164782" y="106680"/>
                    </a:cubicBezTo>
                    <a:cubicBezTo>
                      <a:pt x="144780" y="121920"/>
                      <a:pt x="130493" y="143827"/>
                      <a:pt x="120968" y="171450"/>
                    </a:cubicBezTo>
                    <a:cubicBezTo>
                      <a:pt x="111443" y="199072"/>
                      <a:pt x="106680" y="231458"/>
                      <a:pt x="106680" y="268605"/>
                    </a:cubicBezTo>
                    <a:lnTo>
                      <a:pt x="106680" y="277177"/>
                    </a:lnTo>
                    <a:cubicBezTo>
                      <a:pt x="106680" y="314325"/>
                      <a:pt x="111443" y="346710"/>
                      <a:pt x="120968" y="374333"/>
                    </a:cubicBezTo>
                    <a:cubicBezTo>
                      <a:pt x="130493" y="401955"/>
                      <a:pt x="145732" y="423863"/>
                      <a:pt x="165735" y="439102"/>
                    </a:cubicBezTo>
                    <a:cubicBezTo>
                      <a:pt x="184785" y="453390"/>
                      <a:pt x="209550" y="461010"/>
                      <a:pt x="239078" y="461010"/>
                    </a:cubicBezTo>
                    <a:close/>
                  </a:path>
                </a:pathLst>
              </a:custGeom>
              <a:solidFill>
                <a:srgbClr val="585860"/>
              </a:solidFill>
              <a:ln w="9525" cap="flat">
                <a:noFill/>
                <a:prstDash val="solid"/>
                <a:miter/>
              </a:ln>
            </p:spPr>
            <p:txBody>
              <a:bodyPr rtlCol="0" anchor="ctr"/>
              <a:lstStyle/>
              <a:p>
                <a:endParaRPr lang="en-IN"/>
              </a:p>
            </p:txBody>
          </p:sp>
          <p:sp>
            <p:nvSpPr>
              <p:cNvPr id="238" name="Freeform: Shape 237">
                <a:extLst>
                  <a:ext uri="{FF2B5EF4-FFF2-40B4-BE49-F238E27FC236}">
                    <a16:creationId xmlns:a16="http://schemas.microsoft.com/office/drawing/2014/main" xmlns="" id="{8578F0AD-4912-75AE-9EF4-20879E3EE212}"/>
                  </a:ext>
                </a:extLst>
              </p:cNvPr>
              <p:cNvSpPr/>
              <p:nvPr/>
            </p:nvSpPr>
            <p:spPr>
              <a:xfrm>
                <a:off x="5223509" y="1658302"/>
                <a:ext cx="421957" cy="529589"/>
              </a:xfrm>
              <a:custGeom>
                <a:avLst/>
                <a:gdLst>
                  <a:gd name="connsiteX0" fmla="*/ 0 w 421957"/>
                  <a:gd name="connsiteY0" fmla="*/ 528638 h 529589"/>
                  <a:gd name="connsiteX1" fmla="*/ 0 w 421957"/>
                  <a:gd name="connsiteY1" fmla="*/ 464820 h 529589"/>
                  <a:gd name="connsiteX2" fmla="*/ 56197 w 421957"/>
                  <a:gd name="connsiteY2" fmla="*/ 454342 h 529589"/>
                  <a:gd name="connsiteX3" fmla="*/ 56197 w 421957"/>
                  <a:gd name="connsiteY3" fmla="*/ 74295 h 529589"/>
                  <a:gd name="connsiteX4" fmla="*/ 0 w 421957"/>
                  <a:gd name="connsiteY4" fmla="*/ 63817 h 529589"/>
                  <a:gd name="connsiteX5" fmla="*/ 0 w 421957"/>
                  <a:gd name="connsiteY5" fmla="*/ 0 h 529589"/>
                  <a:gd name="connsiteX6" fmla="*/ 421958 w 421957"/>
                  <a:gd name="connsiteY6" fmla="*/ 0 h 529589"/>
                  <a:gd name="connsiteX7" fmla="*/ 421958 w 421957"/>
                  <a:gd name="connsiteY7" fmla="*/ 144780 h 529589"/>
                  <a:gd name="connsiteX8" fmla="*/ 340042 w 421957"/>
                  <a:gd name="connsiteY8" fmla="*/ 144780 h 529589"/>
                  <a:gd name="connsiteX9" fmla="*/ 335280 w 421957"/>
                  <a:gd name="connsiteY9" fmla="*/ 81915 h 529589"/>
                  <a:gd name="connsiteX10" fmla="*/ 162878 w 421957"/>
                  <a:gd name="connsiteY10" fmla="*/ 81915 h 529589"/>
                  <a:gd name="connsiteX11" fmla="*/ 162878 w 421957"/>
                  <a:gd name="connsiteY11" fmla="*/ 227647 h 529589"/>
                  <a:gd name="connsiteX12" fmla="*/ 348615 w 421957"/>
                  <a:gd name="connsiteY12" fmla="*/ 227647 h 529589"/>
                  <a:gd name="connsiteX13" fmla="*/ 348615 w 421957"/>
                  <a:gd name="connsiteY13" fmla="*/ 309563 h 529589"/>
                  <a:gd name="connsiteX14" fmla="*/ 162878 w 421957"/>
                  <a:gd name="connsiteY14" fmla="*/ 309563 h 529589"/>
                  <a:gd name="connsiteX15" fmla="*/ 162878 w 421957"/>
                  <a:gd name="connsiteY15" fmla="*/ 455295 h 529589"/>
                  <a:gd name="connsiteX16" fmla="*/ 220028 w 421957"/>
                  <a:gd name="connsiteY16" fmla="*/ 465772 h 529589"/>
                  <a:gd name="connsiteX17" fmla="*/ 220028 w 421957"/>
                  <a:gd name="connsiteY17" fmla="*/ 529590 h 529589"/>
                  <a:gd name="connsiteX18" fmla="*/ 0 w 421957"/>
                  <a:gd name="connsiteY18" fmla="*/ 529590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957" h="529589">
                    <a:moveTo>
                      <a:pt x="0" y="528638"/>
                    </a:moveTo>
                    <a:lnTo>
                      <a:pt x="0" y="464820"/>
                    </a:lnTo>
                    <a:lnTo>
                      <a:pt x="56197" y="454342"/>
                    </a:lnTo>
                    <a:lnTo>
                      <a:pt x="56197" y="74295"/>
                    </a:lnTo>
                    <a:lnTo>
                      <a:pt x="0" y="63817"/>
                    </a:lnTo>
                    <a:lnTo>
                      <a:pt x="0" y="0"/>
                    </a:lnTo>
                    <a:lnTo>
                      <a:pt x="421958" y="0"/>
                    </a:lnTo>
                    <a:lnTo>
                      <a:pt x="421958" y="144780"/>
                    </a:lnTo>
                    <a:lnTo>
                      <a:pt x="340042" y="144780"/>
                    </a:lnTo>
                    <a:lnTo>
                      <a:pt x="335280" y="81915"/>
                    </a:lnTo>
                    <a:lnTo>
                      <a:pt x="162878" y="81915"/>
                    </a:lnTo>
                    <a:lnTo>
                      <a:pt x="162878" y="227647"/>
                    </a:lnTo>
                    <a:lnTo>
                      <a:pt x="348615" y="227647"/>
                    </a:lnTo>
                    <a:lnTo>
                      <a:pt x="348615" y="309563"/>
                    </a:lnTo>
                    <a:lnTo>
                      <a:pt x="162878" y="309563"/>
                    </a:lnTo>
                    <a:lnTo>
                      <a:pt x="162878" y="455295"/>
                    </a:lnTo>
                    <a:lnTo>
                      <a:pt x="220028" y="465772"/>
                    </a:lnTo>
                    <a:lnTo>
                      <a:pt x="220028" y="529590"/>
                    </a:lnTo>
                    <a:lnTo>
                      <a:pt x="0" y="529590"/>
                    </a:lnTo>
                    <a:close/>
                  </a:path>
                </a:pathLst>
              </a:custGeom>
              <a:solidFill>
                <a:srgbClr val="585860"/>
              </a:solidFill>
              <a:ln w="9525" cap="flat">
                <a:noFill/>
                <a:prstDash val="solid"/>
                <a:miter/>
              </a:ln>
            </p:spPr>
            <p:txBody>
              <a:bodyPr rtlCol="0" anchor="ctr"/>
              <a:lstStyle/>
              <a:p>
                <a:endParaRPr lang="en-IN"/>
              </a:p>
            </p:txBody>
          </p:sp>
          <p:sp>
            <p:nvSpPr>
              <p:cNvPr id="239" name="Freeform: Shape 238">
                <a:extLst>
                  <a:ext uri="{FF2B5EF4-FFF2-40B4-BE49-F238E27FC236}">
                    <a16:creationId xmlns:a16="http://schemas.microsoft.com/office/drawing/2014/main" xmlns="" id="{D8F74CB1-8A07-FCF2-E29D-800D37A7B52E}"/>
                  </a:ext>
                </a:extLst>
              </p:cNvPr>
              <p:cNvSpPr/>
              <p:nvPr/>
            </p:nvSpPr>
            <p:spPr>
              <a:xfrm>
                <a:off x="5860732" y="1658302"/>
                <a:ext cx="535305" cy="536257"/>
              </a:xfrm>
              <a:custGeom>
                <a:avLst/>
                <a:gdLst>
                  <a:gd name="connsiteX0" fmla="*/ 267653 w 535305"/>
                  <a:gd name="connsiteY0" fmla="*/ 536257 h 536257"/>
                  <a:gd name="connsiteX1" fmla="*/ 157163 w 535305"/>
                  <a:gd name="connsiteY1" fmla="*/ 514350 h 536257"/>
                  <a:gd name="connsiteX2" fmla="*/ 82868 w 535305"/>
                  <a:gd name="connsiteY2" fmla="*/ 451485 h 536257"/>
                  <a:gd name="connsiteX3" fmla="*/ 56198 w 535305"/>
                  <a:gd name="connsiteY3" fmla="*/ 350520 h 536257"/>
                  <a:gd name="connsiteX4" fmla="*/ 56198 w 535305"/>
                  <a:gd name="connsiteY4" fmla="*/ 74295 h 536257"/>
                  <a:gd name="connsiteX5" fmla="*/ 0 w 535305"/>
                  <a:gd name="connsiteY5" fmla="*/ 63817 h 536257"/>
                  <a:gd name="connsiteX6" fmla="*/ 0 w 535305"/>
                  <a:gd name="connsiteY6" fmla="*/ 0 h 536257"/>
                  <a:gd name="connsiteX7" fmla="*/ 219075 w 535305"/>
                  <a:gd name="connsiteY7" fmla="*/ 0 h 536257"/>
                  <a:gd name="connsiteX8" fmla="*/ 219075 w 535305"/>
                  <a:gd name="connsiteY8" fmla="*/ 63817 h 536257"/>
                  <a:gd name="connsiteX9" fmla="*/ 161925 w 535305"/>
                  <a:gd name="connsiteY9" fmla="*/ 74295 h 536257"/>
                  <a:gd name="connsiteX10" fmla="*/ 161925 w 535305"/>
                  <a:gd name="connsiteY10" fmla="*/ 350520 h 536257"/>
                  <a:gd name="connsiteX11" fmla="*/ 174307 w 535305"/>
                  <a:gd name="connsiteY11" fmla="*/ 408622 h 536257"/>
                  <a:gd name="connsiteX12" fmla="*/ 210503 w 535305"/>
                  <a:gd name="connsiteY12" fmla="*/ 442913 h 536257"/>
                  <a:gd name="connsiteX13" fmla="*/ 266700 w 535305"/>
                  <a:gd name="connsiteY13" fmla="*/ 454342 h 536257"/>
                  <a:gd name="connsiteX14" fmla="*/ 323850 w 535305"/>
                  <a:gd name="connsiteY14" fmla="*/ 442913 h 536257"/>
                  <a:gd name="connsiteX15" fmla="*/ 360045 w 535305"/>
                  <a:gd name="connsiteY15" fmla="*/ 408622 h 536257"/>
                  <a:gd name="connsiteX16" fmla="*/ 372428 w 535305"/>
                  <a:gd name="connsiteY16" fmla="*/ 350520 h 536257"/>
                  <a:gd name="connsiteX17" fmla="*/ 372428 w 535305"/>
                  <a:gd name="connsiteY17" fmla="*/ 74295 h 536257"/>
                  <a:gd name="connsiteX18" fmla="*/ 316230 w 535305"/>
                  <a:gd name="connsiteY18" fmla="*/ 63817 h 536257"/>
                  <a:gd name="connsiteX19" fmla="*/ 316230 w 535305"/>
                  <a:gd name="connsiteY19" fmla="*/ 0 h 536257"/>
                  <a:gd name="connsiteX20" fmla="*/ 535305 w 535305"/>
                  <a:gd name="connsiteY20" fmla="*/ 0 h 536257"/>
                  <a:gd name="connsiteX21" fmla="*/ 535305 w 535305"/>
                  <a:gd name="connsiteY21" fmla="*/ 63817 h 536257"/>
                  <a:gd name="connsiteX22" fmla="*/ 478155 w 535305"/>
                  <a:gd name="connsiteY22" fmla="*/ 74295 h 536257"/>
                  <a:gd name="connsiteX23" fmla="*/ 478155 w 535305"/>
                  <a:gd name="connsiteY23" fmla="*/ 350520 h 536257"/>
                  <a:gd name="connsiteX24" fmla="*/ 451485 w 535305"/>
                  <a:gd name="connsiteY24" fmla="*/ 451485 h 536257"/>
                  <a:gd name="connsiteX25" fmla="*/ 377190 w 535305"/>
                  <a:gd name="connsiteY25" fmla="*/ 514350 h 536257"/>
                  <a:gd name="connsiteX26" fmla="*/ 267653 w 535305"/>
                  <a:gd name="connsiteY26" fmla="*/ 536257 h 536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35305" h="536257">
                    <a:moveTo>
                      <a:pt x="267653" y="536257"/>
                    </a:moveTo>
                    <a:cubicBezTo>
                      <a:pt x="225743" y="536257"/>
                      <a:pt x="188595" y="528638"/>
                      <a:pt x="157163" y="514350"/>
                    </a:cubicBezTo>
                    <a:cubicBezTo>
                      <a:pt x="125730" y="500063"/>
                      <a:pt x="100013" y="479107"/>
                      <a:pt x="82868" y="451485"/>
                    </a:cubicBezTo>
                    <a:cubicBezTo>
                      <a:pt x="64770" y="423863"/>
                      <a:pt x="56198" y="390525"/>
                      <a:pt x="56198" y="350520"/>
                    </a:cubicBezTo>
                    <a:lnTo>
                      <a:pt x="56198" y="74295"/>
                    </a:lnTo>
                    <a:lnTo>
                      <a:pt x="0" y="63817"/>
                    </a:lnTo>
                    <a:lnTo>
                      <a:pt x="0" y="0"/>
                    </a:lnTo>
                    <a:lnTo>
                      <a:pt x="219075" y="0"/>
                    </a:lnTo>
                    <a:lnTo>
                      <a:pt x="219075" y="63817"/>
                    </a:lnTo>
                    <a:lnTo>
                      <a:pt x="161925" y="74295"/>
                    </a:lnTo>
                    <a:lnTo>
                      <a:pt x="161925" y="350520"/>
                    </a:lnTo>
                    <a:cubicBezTo>
                      <a:pt x="161925" y="373380"/>
                      <a:pt x="165735" y="393382"/>
                      <a:pt x="174307" y="408622"/>
                    </a:cubicBezTo>
                    <a:cubicBezTo>
                      <a:pt x="182880" y="423863"/>
                      <a:pt x="195263" y="435292"/>
                      <a:pt x="210503" y="442913"/>
                    </a:cubicBezTo>
                    <a:cubicBezTo>
                      <a:pt x="226695" y="450532"/>
                      <a:pt x="244793" y="454342"/>
                      <a:pt x="266700" y="454342"/>
                    </a:cubicBezTo>
                    <a:cubicBezTo>
                      <a:pt x="288607" y="454342"/>
                      <a:pt x="307657" y="450532"/>
                      <a:pt x="323850" y="442913"/>
                    </a:cubicBezTo>
                    <a:cubicBezTo>
                      <a:pt x="340043" y="435292"/>
                      <a:pt x="351473" y="423863"/>
                      <a:pt x="360045" y="408622"/>
                    </a:cubicBezTo>
                    <a:cubicBezTo>
                      <a:pt x="368618" y="393382"/>
                      <a:pt x="372428" y="373380"/>
                      <a:pt x="372428" y="350520"/>
                    </a:cubicBezTo>
                    <a:lnTo>
                      <a:pt x="372428" y="74295"/>
                    </a:lnTo>
                    <a:lnTo>
                      <a:pt x="316230" y="63817"/>
                    </a:lnTo>
                    <a:lnTo>
                      <a:pt x="316230" y="0"/>
                    </a:lnTo>
                    <a:lnTo>
                      <a:pt x="535305" y="0"/>
                    </a:lnTo>
                    <a:lnTo>
                      <a:pt x="535305" y="63817"/>
                    </a:lnTo>
                    <a:lnTo>
                      <a:pt x="478155" y="74295"/>
                    </a:lnTo>
                    <a:lnTo>
                      <a:pt x="478155" y="350520"/>
                    </a:lnTo>
                    <a:cubicBezTo>
                      <a:pt x="478155" y="390525"/>
                      <a:pt x="469582" y="423863"/>
                      <a:pt x="451485" y="451485"/>
                    </a:cubicBezTo>
                    <a:cubicBezTo>
                      <a:pt x="433388" y="479107"/>
                      <a:pt x="408623" y="500063"/>
                      <a:pt x="377190" y="514350"/>
                    </a:cubicBezTo>
                    <a:cubicBezTo>
                      <a:pt x="346710" y="528638"/>
                      <a:pt x="309563" y="536257"/>
                      <a:pt x="267653" y="536257"/>
                    </a:cubicBezTo>
                    <a:close/>
                  </a:path>
                </a:pathLst>
              </a:custGeom>
              <a:solidFill>
                <a:srgbClr val="585860"/>
              </a:solidFill>
              <a:ln w="9525" cap="flat">
                <a:noFill/>
                <a:prstDash val="solid"/>
                <a:miter/>
              </a:ln>
            </p:spPr>
            <p:txBody>
              <a:bodyPr rtlCol="0" anchor="ctr"/>
              <a:lstStyle/>
              <a:p>
                <a:endParaRPr lang="en-IN"/>
              </a:p>
            </p:txBody>
          </p:sp>
          <p:sp>
            <p:nvSpPr>
              <p:cNvPr id="240" name="Freeform: Shape 239">
                <a:extLst>
                  <a:ext uri="{FF2B5EF4-FFF2-40B4-BE49-F238E27FC236}">
                    <a16:creationId xmlns:a16="http://schemas.microsoft.com/office/drawing/2014/main" xmlns="" id="{F36EE271-73CD-325D-6D2F-3A2656656945}"/>
                  </a:ext>
                </a:extLst>
              </p:cNvPr>
              <p:cNvSpPr/>
              <p:nvPr/>
            </p:nvSpPr>
            <p:spPr>
              <a:xfrm>
                <a:off x="6432232" y="1658302"/>
                <a:ext cx="548640" cy="529589"/>
              </a:xfrm>
              <a:custGeom>
                <a:avLst/>
                <a:gdLst>
                  <a:gd name="connsiteX0" fmla="*/ 0 w 548640"/>
                  <a:gd name="connsiteY0" fmla="*/ 528638 h 529589"/>
                  <a:gd name="connsiteX1" fmla="*/ 0 w 548640"/>
                  <a:gd name="connsiteY1" fmla="*/ 464820 h 529589"/>
                  <a:gd name="connsiteX2" fmla="*/ 56198 w 548640"/>
                  <a:gd name="connsiteY2" fmla="*/ 454342 h 529589"/>
                  <a:gd name="connsiteX3" fmla="*/ 56198 w 548640"/>
                  <a:gd name="connsiteY3" fmla="*/ 74295 h 529589"/>
                  <a:gd name="connsiteX4" fmla="*/ 0 w 548640"/>
                  <a:gd name="connsiteY4" fmla="*/ 63817 h 529589"/>
                  <a:gd name="connsiteX5" fmla="*/ 0 w 548640"/>
                  <a:gd name="connsiteY5" fmla="*/ 0 h 529589"/>
                  <a:gd name="connsiteX6" fmla="*/ 56198 w 548640"/>
                  <a:gd name="connsiteY6" fmla="*/ 0 h 529589"/>
                  <a:gd name="connsiteX7" fmla="*/ 163830 w 548640"/>
                  <a:gd name="connsiteY7" fmla="*/ 0 h 529589"/>
                  <a:gd name="connsiteX8" fmla="*/ 394335 w 548640"/>
                  <a:gd name="connsiteY8" fmla="*/ 367665 h 529589"/>
                  <a:gd name="connsiteX9" fmla="*/ 396240 w 548640"/>
                  <a:gd name="connsiteY9" fmla="*/ 367665 h 529589"/>
                  <a:gd name="connsiteX10" fmla="*/ 396240 w 548640"/>
                  <a:gd name="connsiteY10" fmla="*/ 75247 h 529589"/>
                  <a:gd name="connsiteX11" fmla="*/ 328613 w 548640"/>
                  <a:gd name="connsiteY11" fmla="*/ 64770 h 529589"/>
                  <a:gd name="connsiteX12" fmla="*/ 328613 w 548640"/>
                  <a:gd name="connsiteY12" fmla="*/ 952 h 529589"/>
                  <a:gd name="connsiteX13" fmla="*/ 491490 w 548640"/>
                  <a:gd name="connsiteY13" fmla="*/ 952 h 529589"/>
                  <a:gd name="connsiteX14" fmla="*/ 548640 w 548640"/>
                  <a:gd name="connsiteY14" fmla="*/ 952 h 529589"/>
                  <a:gd name="connsiteX15" fmla="*/ 548640 w 548640"/>
                  <a:gd name="connsiteY15" fmla="*/ 64770 h 529589"/>
                  <a:gd name="connsiteX16" fmla="*/ 491490 w 548640"/>
                  <a:gd name="connsiteY16" fmla="*/ 75247 h 529589"/>
                  <a:gd name="connsiteX17" fmla="*/ 491490 w 548640"/>
                  <a:gd name="connsiteY17" fmla="*/ 529590 h 529589"/>
                  <a:gd name="connsiteX18" fmla="*/ 388620 w 548640"/>
                  <a:gd name="connsiteY18" fmla="*/ 529590 h 529589"/>
                  <a:gd name="connsiteX19" fmla="*/ 152400 w 548640"/>
                  <a:gd name="connsiteY19" fmla="*/ 165735 h 529589"/>
                  <a:gd name="connsiteX20" fmla="*/ 150495 w 548640"/>
                  <a:gd name="connsiteY20" fmla="*/ 165735 h 529589"/>
                  <a:gd name="connsiteX21" fmla="*/ 150495 w 548640"/>
                  <a:gd name="connsiteY21" fmla="*/ 454342 h 529589"/>
                  <a:gd name="connsiteX22" fmla="*/ 218123 w 548640"/>
                  <a:gd name="connsiteY22" fmla="*/ 464820 h 529589"/>
                  <a:gd name="connsiteX23" fmla="*/ 218123 w 548640"/>
                  <a:gd name="connsiteY23" fmla="*/ 528638 h 529589"/>
                  <a:gd name="connsiteX24" fmla="*/ 0 w 548640"/>
                  <a:gd name="connsiteY24" fmla="*/ 528638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8640" h="529589">
                    <a:moveTo>
                      <a:pt x="0" y="528638"/>
                    </a:moveTo>
                    <a:lnTo>
                      <a:pt x="0" y="464820"/>
                    </a:lnTo>
                    <a:lnTo>
                      <a:pt x="56198" y="454342"/>
                    </a:lnTo>
                    <a:lnTo>
                      <a:pt x="56198" y="74295"/>
                    </a:lnTo>
                    <a:lnTo>
                      <a:pt x="0" y="63817"/>
                    </a:lnTo>
                    <a:lnTo>
                      <a:pt x="0" y="0"/>
                    </a:lnTo>
                    <a:lnTo>
                      <a:pt x="56198" y="0"/>
                    </a:lnTo>
                    <a:lnTo>
                      <a:pt x="163830" y="0"/>
                    </a:lnTo>
                    <a:lnTo>
                      <a:pt x="394335" y="367665"/>
                    </a:lnTo>
                    <a:lnTo>
                      <a:pt x="396240" y="367665"/>
                    </a:lnTo>
                    <a:lnTo>
                      <a:pt x="396240" y="75247"/>
                    </a:lnTo>
                    <a:lnTo>
                      <a:pt x="328613" y="64770"/>
                    </a:lnTo>
                    <a:lnTo>
                      <a:pt x="328613" y="952"/>
                    </a:lnTo>
                    <a:lnTo>
                      <a:pt x="491490" y="952"/>
                    </a:lnTo>
                    <a:lnTo>
                      <a:pt x="548640" y="952"/>
                    </a:lnTo>
                    <a:lnTo>
                      <a:pt x="548640" y="64770"/>
                    </a:lnTo>
                    <a:lnTo>
                      <a:pt x="491490" y="75247"/>
                    </a:lnTo>
                    <a:lnTo>
                      <a:pt x="491490" y="529590"/>
                    </a:lnTo>
                    <a:lnTo>
                      <a:pt x="388620" y="529590"/>
                    </a:lnTo>
                    <a:lnTo>
                      <a:pt x="152400" y="165735"/>
                    </a:lnTo>
                    <a:lnTo>
                      <a:pt x="150495" y="165735"/>
                    </a:lnTo>
                    <a:lnTo>
                      <a:pt x="150495" y="454342"/>
                    </a:lnTo>
                    <a:lnTo>
                      <a:pt x="218123" y="464820"/>
                    </a:lnTo>
                    <a:lnTo>
                      <a:pt x="218123" y="528638"/>
                    </a:lnTo>
                    <a:lnTo>
                      <a:pt x="0" y="528638"/>
                    </a:lnTo>
                    <a:close/>
                  </a:path>
                </a:pathLst>
              </a:custGeom>
              <a:solidFill>
                <a:srgbClr val="585860"/>
              </a:solidFill>
              <a:ln w="9525" cap="flat">
                <a:noFill/>
                <a:prstDash val="solid"/>
                <a:miter/>
              </a:ln>
            </p:spPr>
            <p:txBody>
              <a:bodyPr rtlCol="0" anchor="ctr"/>
              <a:lstStyle/>
              <a:p>
                <a:endParaRPr lang="en-IN"/>
              </a:p>
            </p:txBody>
          </p:sp>
          <p:sp>
            <p:nvSpPr>
              <p:cNvPr id="241" name="Freeform: Shape 240">
                <a:extLst>
                  <a:ext uri="{FF2B5EF4-FFF2-40B4-BE49-F238E27FC236}">
                    <a16:creationId xmlns:a16="http://schemas.microsoft.com/office/drawing/2014/main" xmlns="" id="{8DE98035-240F-D4CD-03AD-AE7299EC3D80}"/>
                  </a:ext>
                </a:extLst>
              </p:cNvPr>
              <p:cNvSpPr/>
              <p:nvPr/>
            </p:nvSpPr>
            <p:spPr>
              <a:xfrm>
                <a:off x="7015162" y="1658302"/>
                <a:ext cx="219075" cy="528637"/>
              </a:xfrm>
              <a:custGeom>
                <a:avLst/>
                <a:gdLst>
                  <a:gd name="connsiteX0" fmla="*/ 0 w 219075"/>
                  <a:gd name="connsiteY0" fmla="*/ 528638 h 528637"/>
                  <a:gd name="connsiteX1" fmla="*/ 0 w 219075"/>
                  <a:gd name="connsiteY1" fmla="*/ 464820 h 528637"/>
                  <a:gd name="connsiteX2" fmla="*/ 56198 w 219075"/>
                  <a:gd name="connsiteY2" fmla="*/ 454342 h 528637"/>
                  <a:gd name="connsiteX3" fmla="*/ 56198 w 219075"/>
                  <a:gd name="connsiteY3" fmla="*/ 74295 h 528637"/>
                  <a:gd name="connsiteX4" fmla="*/ 0 w 219075"/>
                  <a:gd name="connsiteY4" fmla="*/ 63817 h 528637"/>
                  <a:gd name="connsiteX5" fmla="*/ 0 w 219075"/>
                  <a:gd name="connsiteY5" fmla="*/ 0 h 528637"/>
                  <a:gd name="connsiteX6" fmla="*/ 219075 w 219075"/>
                  <a:gd name="connsiteY6" fmla="*/ 0 h 528637"/>
                  <a:gd name="connsiteX7" fmla="*/ 219075 w 219075"/>
                  <a:gd name="connsiteY7" fmla="*/ 63817 h 528637"/>
                  <a:gd name="connsiteX8" fmla="*/ 162877 w 219075"/>
                  <a:gd name="connsiteY8" fmla="*/ 74295 h 528637"/>
                  <a:gd name="connsiteX9" fmla="*/ 162877 w 219075"/>
                  <a:gd name="connsiteY9" fmla="*/ 454342 h 528637"/>
                  <a:gd name="connsiteX10" fmla="*/ 219075 w 219075"/>
                  <a:gd name="connsiteY10" fmla="*/ 464820 h 528637"/>
                  <a:gd name="connsiteX11" fmla="*/ 219075 w 219075"/>
                  <a:gd name="connsiteY11" fmla="*/ 528638 h 528637"/>
                  <a:gd name="connsiteX12" fmla="*/ 0 w 219075"/>
                  <a:gd name="connsiteY12" fmla="*/ 528638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075" h="528637">
                    <a:moveTo>
                      <a:pt x="0" y="528638"/>
                    </a:moveTo>
                    <a:lnTo>
                      <a:pt x="0" y="464820"/>
                    </a:lnTo>
                    <a:lnTo>
                      <a:pt x="56198" y="454342"/>
                    </a:lnTo>
                    <a:lnTo>
                      <a:pt x="56198" y="74295"/>
                    </a:lnTo>
                    <a:lnTo>
                      <a:pt x="0" y="63817"/>
                    </a:lnTo>
                    <a:lnTo>
                      <a:pt x="0" y="0"/>
                    </a:lnTo>
                    <a:lnTo>
                      <a:pt x="219075" y="0"/>
                    </a:lnTo>
                    <a:lnTo>
                      <a:pt x="219075" y="63817"/>
                    </a:lnTo>
                    <a:lnTo>
                      <a:pt x="162877" y="74295"/>
                    </a:lnTo>
                    <a:lnTo>
                      <a:pt x="162877" y="454342"/>
                    </a:lnTo>
                    <a:lnTo>
                      <a:pt x="219075" y="464820"/>
                    </a:lnTo>
                    <a:lnTo>
                      <a:pt x="219075" y="528638"/>
                    </a:lnTo>
                    <a:lnTo>
                      <a:pt x="0" y="528638"/>
                    </a:lnTo>
                    <a:close/>
                  </a:path>
                </a:pathLst>
              </a:custGeom>
              <a:solidFill>
                <a:srgbClr val="585860"/>
              </a:solidFill>
              <a:ln w="9525" cap="flat">
                <a:noFill/>
                <a:prstDash val="solid"/>
                <a:miter/>
              </a:ln>
            </p:spPr>
            <p:txBody>
              <a:bodyPr rtlCol="0" anchor="ctr"/>
              <a:lstStyle/>
              <a:p>
                <a:endParaRPr lang="en-IN"/>
              </a:p>
            </p:txBody>
          </p:sp>
          <p:sp>
            <p:nvSpPr>
              <p:cNvPr id="242" name="Freeform: Shape 241">
                <a:extLst>
                  <a:ext uri="{FF2B5EF4-FFF2-40B4-BE49-F238E27FC236}">
                    <a16:creationId xmlns:a16="http://schemas.microsoft.com/office/drawing/2014/main" xmlns="" id="{6D4E2F10-C7A1-8A20-4317-36D9C04704ED}"/>
                  </a:ext>
                </a:extLst>
              </p:cNvPr>
              <p:cNvSpPr/>
              <p:nvPr/>
            </p:nvSpPr>
            <p:spPr>
              <a:xfrm>
                <a:off x="7266622" y="1657349"/>
                <a:ext cx="534352" cy="529590"/>
              </a:xfrm>
              <a:custGeom>
                <a:avLst/>
                <a:gdLst>
                  <a:gd name="connsiteX0" fmla="*/ 218122 w 534352"/>
                  <a:gd name="connsiteY0" fmla="*/ 529590 h 529590"/>
                  <a:gd name="connsiteX1" fmla="*/ 47625 w 534352"/>
                  <a:gd name="connsiteY1" fmla="*/ 69533 h 529590"/>
                  <a:gd name="connsiteX2" fmla="*/ 0 w 534352"/>
                  <a:gd name="connsiteY2" fmla="*/ 63817 h 529590"/>
                  <a:gd name="connsiteX3" fmla="*/ 0 w 534352"/>
                  <a:gd name="connsiteY3" fmla="*/ 0 h 529590"/>
                  <a:gd name="connsiteX4" fmla="*/ 210502 w 534352"/>
                  <a:gd name="connsiteY4" fmla="*/ 0 h 529590"/>
                  <a:gd name="connsiteX5" fmla="*/ 210502 w 534352"/>
                  <a:gd name="connsiteY5" fmla="*/ 63817 h 529590"/>
                  <a:gd name="connsiteX6" fmla="*/ 162877 w 534352"/>
                  <a:gd name="connsiteY6" fmla="*/ 71438 h 529590"/>
                  <a:gd name="connsiteX7" fmla="*/ 266700 w 534352"/>
                  <a:gd name="connsiteY7" fmla="*/ 383858 h 529590"/>
                  <a:gd name="connsiteX8" fmla="*/ 274320 w 534352"/>
                  <a:gd name="connsiteY8" fmla="*/ 413385 h 529590"/>
                  <a:gd name="connsiteX9" fmla="*/ 276225 w 534352"/>
                  <a:gd name="connsiteY9" fmla="*/ 413385 h 529590"/>
                  <a:gd name="connsiteX10" fmla="*/ 283845 w 534352"/>
                  <a:gd name="connsiteY10" fmla="*/ 384810 h 529590"/>
                  <a:gd name="connsiteX11" fmla="*/ 387667 w 534352"/>
                  <a:gd name="connsiteY11" fmla="*/ 71438 h 529590"/>
                  <a:gd name="connsiteX12" fmla="*/ 332422 w 534352"/>
                  <a:gd name="connsiteY12" fmla="*/ 63817 h 529590"/>
                  <a:gd name="connsiteX13" fmla="*/ 332422 w 534352"/>
                  <a:gd name="connsiteY13" fmla="*/ 0 h 529590"/>
                  <a:gd name="connsiteX14" fmla="*/ 534352 w 534352"/>
                  <a:gd name="connsiteY14" fmla="*/ 0 h 529590"/>
                  <a:gd name="connsiteX15" fmla="*/ 534352 w 534352"/>
                  <a:gd name="connsiteY15" fmla="*/ 63817 h 529590"/>
                  <a:gd name="connsiteX16" fmla="*/ 486727 w 534352"/>
                  <a:gd name="connsiteY16" fmla="*/ 69533 h 529590"/>
                  <a:gd name="connsiteX17" fmla="*/ 326707 w 534352"/>
                  <a:gd name="connsiteY17" fmla="*/ 529590 h 529590"/>
                  <a:gd name="connsiteX18" fmla="*/ 218122 w 534352"/>
                  <a:gd name="connsiteY18" fmla="*/ 529590 h 52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4352" h="529590">
                    <a:moveTo>
                      <a:pt x="218122" y="529590"/>
                    </a:moveTo>
                    <a:lnTo>
                      <a:pt x="47625" y="69533"/>
                    </a:lnTo>
                    <a:lnTo>
                      <a:pt x="0" y="63817"/>
                    </a:lnTo>
                    <a:lnTo>
                      <a:pt x="0" y="0"/>
                    </a:lnTo>
                    <a:lnTo>
                      <a:pt x="210502" y="0"/>
                    </a:lnTo>
                    <a:lnTo>
                      <a:pt x="210502" y="63817"/>
                    </a:lnTo>
                    <a:lnTo>
                      <a:pt x="162877" y="71438"/>
                    </a:lnTo>
                    <a:lnTo>
                      <a:pt x="266700" y="383858"/>
                    </a:lnTo>
                    <a:lnTo>
                      <a:pt x="274320" y="413385"/>
                    </a:lnTo>
                    <a:lnTo>
                      <a:pt x="276225" y="413385"/>
                    </a:lnTo>
                    <a:lnTo>
                      <a:pt x="283845" y="384810"/>
                    </a:lnTo>
                    <a:lnTo>
                      <a:pt x="387667" y="71438"/>
                    </a:lnTo>
                    <a:lnTo>
                      <a:pt x="332422" y="63817"/>
                    </a:lnTo>
                    <a:lnTo>
                      <a:pt x="332422" y="0"/>
                    </a:lnTo>
                    <a:lnTo>
                      <a:pt x="534352" y="0"/>
                    </a:lnTo>
                    <a:lnTo>
                      <a:pt x="534352" y="63817"/>
                    </a:lnTo>
                    <a:lnTo>
                      <a:pt x="486727" y="69533"/>
                    </a:lnTo>
                    <a:lnTo>
                      <a:pt x="326707" y="529590"/>
                    </a:lnTo>
                    <a:lnTo>
                      <a:pt x="218122" y="529590"/>
                    </a:lnTo>
                    <a:close/>
                  </a:path>
                </a:pathLst>
              </a:custGeom>
              <a:solidFill>
                <a:srgbClr val="585860"/>
              </a:solidFill>
              <a:ln w="9525" cap="flat">
                <a:noFill/>
                <a:prstDash val="solid"/>
                <a:miter/>
              </a:ln>
            </p:spPr>
            <p:txBody>
              <a:bodyPr rtlCol="0" anchor="ctr"/>
              <a:lstStyle/>
              <a:p>
                <a:endParaRPr lang="en-IN"/>
              </a:p>
            </p:txBody>
          </p:sp>
          <p:sp>
            <p:nvSpPr>
              <p:cNvPr id="243" name="Freeform: Shape 242">
                <a:extLst>
                  <a:ext uri="{FF2B5EF4-FFF2-40B4-BE49-F238E27FC236}">
                    <a16:creationId xmlns:a16="http://schemas.microsoft.com/office/drawing/2014/main" xmlns="" id="{C69C16B3-3D67-E8C2-81A5-DBBFEBA9FB0C}"/>
                  </a:ext>
                </a:extLst>
              </p:cNvPr>
              <p:cNvSpPr/>
              <p:nvPr/>
            </p:nvSpPr>
            <p:spPr>
              <a:xfrm>
                <a:off x="7833360" y="1658302"/>
                <a:ext cx="420052" cy="530542"/>
              </a:xfrm>
              <a:custGeom>
                <a:avLst/>
                <a:gdLst>
                  <a:gd name="connsiteX0" fmla="*/ 0 w 420052"/>
                  <a:gd name="connsiteY0" fmla="*/ 528638 h 530542"/>
                  <a:gd name="connsiteX1" fmla="*/ 0 w 420052"/>
                  <a:gd name="connsiteY1" fmla="*/ 464820 h 530542"/>
                  <a:gd name="connsiteX2" fmla="*/ 56197 w 420052"/>
                  <a:gd name="connsiteY2" fmla="*/ 454342 h 530542"/>
                  <a:gd name="connsiteX3" fmla="*/ 56197 w 420052"/>
                  <a:gd name="connsiteY3" fmla="*/ 74295 h 530542"/>
                  <a:gd name="connsiteX4" fmla="*/ 0 w 420052"/>
                  <a:gd name="connsiteY4" fmla="*/ 63817 h 530542"/>
                  <a:gd name="connsiteX5" fmla="*/ 0 w 420052"/>
                  <a:gd name="connsiteY5" fmla="*/ 0 h 530542"/>
                  <a:gd name="connsiteX6" fmla="*/ 411480 w 420052"/>
                  <a:gd name="connsiteY6" fmla="*/ 0 h 530542"/>
                  <a:gd name="connsiteX7" fmla="*/ 411480 w 420052"/>
                  <a:gd name="connsiteY7" fmla="*/ 142875 h 530542"/>
                  <a:gd name="connsiteX8" fmla="*/ 329565 w 420052"/>
                  <a:gd name="connsiteY8" fmla="*/ 142875 h 530542"/>
                  <a:gd name="connsiteX9" fmla="*/ 324802 w 420052"/>
                  <a:gd name="connsiteY9" fmla="*/ 81915 h 530542"/>
                  <a:gd name="connsiteX10" fmla="*/ 162877 w 420052"/>
                  <a:gd name="connsiteY10" fmla="*/ 81915 h 530542"/>
                  <a:gd name="connsiteX11" fmla="*/ 162877 w 420052"/>
                  <a:gd name="connsiteY11" fmla="*/ 215265 h 530542"/>
                  <a:gd name="connsiteX12" fmla="*/ 341947 w 420052"/>
                  <a:gd name="connsiteY12" fmla="*/ 215265 h 530542"/>
                  <a:gd name="connsiteX13" fmla="*/ 341947 w 420052"/>
                  <a:gd name="connsiteY13" fmla="*/ 297180 h 530542"/>
                  <a:gd name="connsiteX14" fmla="*/ 162877 w 420052"/>
                  <a:gd name="connsiteY14" fmla="*/ 297180 h 530542"/>
                  <a:gd name="connsiteX15" fmla="*/ 162877 w 420052"/>
                  <a:gd name="connsiteY15" fmla="*/ 448627 h 530542"/>
                  <a:gd name="connsiteX16" fmla="*/ 334327 w 420052"/>
                  <a:gd name="connsiteY16" fmla="*/ 448627 h 530542"/>
                  <a:gd name="connsiteX17" fmla="*/ 339090 w 420052"/>
                  <a:gd name="connsiteY17" fmla="*/ 385763 h 530542"/>
                  <a:gd name="connsiteX18" fmla="*/ 420052 w 420052"/>
                  <a:gd name="connsiteY18" fmla="*/ 385763 h 530542"/>
                  <a:gd name="connsiteX19" fmla="*/ 420052 w 420052"/>
                  <a:gd name="connsiteY19" fmla="*/ 530543 h 530542"/>
                  <a:gd name="connsiteX20" fmla="*/ 0 w 420052"/>
                  <a:gd name="connsiteY20" fmla="*/ 530543 h 530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20052" h="530542">
                    <a:moveTo>
                      <a:pt x="0" y="528638"/>
                    </a:moveTo>
                    <a:lnTo>
                      <a:pt x="0" y="464820"/>
                    </a:lnTo>
                    <a:lnTo>
                      <a:pt x="56197" y="454342"/>
                    </a:lnTo>
                    <a:lnTo>
                      <a:pt x="56197" y="74295"/>
                    </a:lnTo>
                    <a:lnTo>
                      <a:pt x="0" y="63817"/>
                    </a:lnTo>
                    <a:lnTo>
                      <a:pt x="0" y="0"/>
                    </a:lnTo>
                    <a:lnTo>
                      <a:pt x="411480" y="0"/>
                    </a:lnTo>
                    <a:lnTo>
                      <a:pt x="411480" y="142875"/>
                    </a:lnTo>
                    <a:lnTo>
                      <a:pt x="329565" y="142875"/>
                    </a:lnTo>
                    <a:lnTo>
                      <a:pt x="324802" y="81915"/>
                    </a:lnTo>
                    <a:lnTo>
                      <a:pt x="162877" y="81915"/>
                    </a:lnTo>
                    <a:lnTo>
                      <a:pt x="162877" y="215265"/>
                    </a:lnTo>
                    <a:lnTo>
                      <a:pt x="341947" y="215265"/>
                    </a:lnTo>
                    <a:lnTo>
                      <a:pt x="341947" y="297180"/>
                    </a:lnTo>
                    <a:lnTo>
                      <a:pt x="162877" y="297180"/>
                    </a:lnTo>
                    <a:lnTo>
                      <a:pt x="162877" y="448627"/>
                    </a:lnTo>
                    <a:lnTo>
                      <a:pt x="334327" y="448627"/>
                    </a:lnTo>
                    <a:lnTo>
                      <a:pt x="339090" y="385763"/>
                    </a:lnTo>
                    <a:lnTo>
                      <a:pt x="420052" y="385763"/>
                    </a:lnTo>
                    <a:lnTo>
                      <a:pt x="420052" y="530543"/>
                    </a:lnTo>
                    <a:lnTo>
                      <a:pt x="0" y="530543"/>
                    </a:lnTo>
                    <a:close/>
                  </a:path>
                </a:pathLst>
              </a:custGeom>
              <a:solidFill>
                <a:srgbClr val="585860"/>
              </a:solidFill>
              <a:ln w="9525" cap="flat">
                <a:noFill/>
                <a:prstDash val="solid"/>
                <a:miter/>
              </a:ln>
            </p:spPr>
            <p:txBody>
              <a:bodyPr rtlCol="0" anchor="ctr"/>
              <a:lstStyle/>
              <a:p>
                <a:endParaRPr lang="en-IN"/>
              </a:p>
            </p:txBody>
          </p:sp>
          <p:sp>
            <p:nvSpPr>
              <p:cNvPr id="244" name="Freeform: Shape 243">
                <a:extLst>
                  <a:ext uri="{FF2B5EF4-FFF2-40B4-BE49-F238E27FC236}">
                    <a16:creationId xmlns:a16="http://schemas.microsoft.com/office/drawing/2014/main" xmlns="" id="{89C40C5D-A36B-430C-9498-E709A2821264}"/>
                  </a:ext>
                </a:extLst>
              </p:cNvPr>
              <p:cNvSpPr/>
              <p:nvPr/>
            </p:nvSpPr>
            <p:spPr>
              <a:xfrm>
                <a:off x="8309610" y="1658302"/>
                <a:ext cx="468629" cy="529589"/>
              </a:xfrm>
              <a:custGeom>
                <a:avLst/>
                <a:gdLst>
                  <a:gd name="connsiteX0" fmla="*/ 0 w 468629"/>
                  <a:gd name="connsiteY0" fmla="*/ 528638 h 529589"/>
                  <a:gd name="connsiteX1" fmla="*/ 0 w 468629"/>
                  <a:gd name="connsiteY1" fmla="*/ 464820 h 529589"/>
                  <a:gd name="connsiteX2" fmla="*/ 56197 w 468629"/>
                  <a:gd name="connsiteY2" fmla="*/ 454342 h 529589"/>
                  <a:gd name="connsiteX3" fmla="*/ 56197 w 468629"/>
                  <a:gd name="connsiteY3" fmla="*/ 74295 h 529589"/>
                  <a:gd name="connsiteX4" fmla="*/ 0 w 468629"/>
                  <a:gd name="connsiteY4" fmla="*/ 63817 h 529589"/>
                  <a:gd name="connsiteX5" fmla="*/ 0 w 468629"/>
                  <a:gd name="connsiteY5" fmla="*/ 0 h 529589"/>
                  <a:gd name="connsiteX6" fmla="*/ 251460 w 468629"/>
                  <a:gd name="connsiteY6" fmla="*/ 0 h 529589"/>
                  <a:gd name="connsiteX7" fmla="*/ 356235 w 468629"/>
                  <a:gd name="connsiteY7" fmla="*/ 19050 h 529589"/>
                  <a:gd name="connsiteX8" fmla="*/ 422910 w 468629"/>
                  <a:gd name="connsiteY8" fmla="*/ 73342 h 529589"/>
                  <a:gd name="connsiteX9" fmla="*/ 446722 w 468629"/>
                  <a:gd name="connsiteY9" fmla="*/ 158115 h 529589"/>
                  <a:gd name="connsiteX10" fmla="*/ 423863 w 468629"/>
                  <a:gd name="connsiteY10" fmla="*/ 240982 h 529589"/>
                  <a:gd name="connsiteX11" fmla="*/ 359092 w 468629"/>
                  <a:gd name="connsiteY11" fmla="*/ 299085 h 529589"/>
                  <a:gd name="connsiteX12" fmla="*/ 263842 w 468629"/>
                  <a:gd name="connsiteY12" fmla="*/ 320992 h 529589"/>
                  <a:gd name="connsiteX13" fmla="*/ 163830 w 468629"/>
                  <a:gd name="connsiteY13" fmla="*/ 320992 h 529589"/>
                  <a:gd name="connsiteX14" fmla="*/ 163830 w 468629"/>
                  <a:gd name="connsiteY14" fmla="*/ 455295 h 529589"/>
                  <a:gd name="connsiteX15" fmla="*/ 220980 w 468629"/>
                  <a:gd name="connsiteY15" fmla="*/ 465772 h 529589"/>
                  <a:gd name="connsiteX16" fmla="*/ 220980 w 468629"/>
                  <a:gd name="connsiteY16" fmla="*/ 529590 h 529589"/>
                  <a:gd name="connsiteX17" fmla="*/ 0 w 468629"/>
                  <a:gd name="connsiteY17" fmla="*/ 529590 h 529589"/>
                  <a:gd name="connsiteX18" fmla="*/ 162877 w 468629"/>
                  <a:gd name="connsiteY18" fmla="*/ 237172 h 529589"/>
                  <a:gd name="connsiteX19" fmla="*/ 249555 w 468629"/>
                  <a:gd name="connsiteY19" fmla="*/ 237172 h 529589"/>
                  <a:gd name="connsiteX20" fmla="*/ 318135 w 468629"/>
                  <a:gd name="connsiteY20" fmla="*/ 218122 h 529589"/>
                  <a:gd name="connsiteX21" fmla="*/ 340995 w 468629"/>
                  <a:gd name="connsiteY21" fmla="*/ 161925 h 529589"/>
                  <a:gd name="connsiteX22" fmla="*/ 318135 w 468629"/>
                  <a:gd name="connsiteY22" fmla="*/ 102870 h 529589"/>
                  <a:gd name="connsiteX23" fmla="*/ 251460 w 468629"/>
                  <a:gd name="connsiteY23" fmla="*/ 80963 h 529589"/>
                  <a:gd name="connsiteX24" fmla="*/ 162877 w 468629"/>
                  <a:gd name="connsiteY24" fmla="*/ 80963 h 529589"/>
                  <a:gd name="connsiteX25" fmla="*/ 162877 w 468629"/>
                  <a:gd name="connsiteY25" fmla="*/ 237172 h 529589"/>
                  <a:gd name="connsiteX26" fmla="*/ 340995 w 468629"/>
                  <a:gd name="connsiteY26" fmla="*/ 528638 h 529589"/>
                  <a:gd name="connsiteX27" fmla="*/ 251460 w 468629"/>
                  <a:gd name="connsiteY27" fmla="*/ 300038 h 529589"/>
                  <a:gd name="connsiteX28" fmla="*/ 346710 w 468629"/>
                  <a:gd name="connsiteY28" fmla="*/ 276225 h 529589"/>
                  <a:gd name="connsiteX29" fmla="*/ 423863 w 468629"/>
                  <a:gd name="connsiteY29" fmla="*/ 454342 h 529589"/>
                  <a:gd name="connsiteX30" fmla="*/ 468630 w 468629"/>
                  <a:gd name="connsiteY30" fmla="*/ 464820 h 529589"/>
                  <a:gd name="connsiteX31" fmla="*/ 468630 w 468629"/>
                  <a:gd name="connsiteY31" fmla="*/ 528638 h 529589"/>
                  <a:gd name="connsiteX32" fmla="*/ 340995 w 468629"/>
                  <a:gd name="connsiteY32" fmla="*/ 528638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8629" h="529589">
                    <a:moveTo>
                      <a:pt x="0" y="528638"/>
                    </a:moveTo>
                    <a:lnTo>
                      <a:pt x="0" y="464820"/>
                    </a:lnTo>
                    <a:lnTo>
                      <a:pt x="56197" y="454342"/>
                    </a:lnTo>
                    <a:lnTo>
                      <a:pt x="56197" y="74295"/>
                    </a:lnTo>
                    <a:lnTo>
                      <a:pt x="0" y="63817"/>
                    </a:lnTo>
                    <a:lnTo>
                      <a:pt x="0" y="0"/>
                    </a:lnTo>
                    <a:lnTo>
                      <a:pt x="251460" y="0"/>
                    </a:lnTo>
                    <a:cubicBezTo>
                      <a:pt x="292417" y="0"/>
                      <a:pt x="326707" y="6667"/>
                      <a:pt x="356235" y="19050"/>
                    </a:cubicBezTo>
                    <a:cubicBezTo>
                      <a:pt x="385763" y="31432"/>
                      <a:pt x="407670" y="49530"/>
                      <a:pt x="422910" y="73342"/>
                    </a:cubicBezTo>
                    <a:cubicBezTo>
                      <a:pt x="438150" y="97155"/>
                      <a:pt x="446722" y="124777"/>
                      <a:pt x="446722" y="158115"/>
                    </a:cubicBezTo>
                    <a:cubicBezTo>
                      <a:pt x="446722" y="189547"/>
                      <a:pt x="439102" y="217170"/>
                      <a:pt x="423863" y="240982"/>
                    </a:cubicBezTo>
                    <a:cubicBezTo>
                      <a:pt x="408622" y="265747"/>
                      <a:pt x="386715" y="284797"/>
                      <a:pt x="359092" y="299085"/>
                    </a:cubicBezTo>
                    <a:cubicBezTo>
                      <a:pt x="331470" y="313372"/>
                      <a:pt x="299085" y="320040"/>
                      <a:pt x="263842" y="320992"/>
                    </a:cubicBezTo>
                    <a:lnTo>
                      <a:pt x="163830" y="320992"/>
                    </a:lnTo>
                    <a:lnTo>
                      <a:pt x="163830" y="455295"/>
                    </a:lnTo>
                    <a:lnTo>
                      <a:pt x="220980" y="465772"/>
                    </a:lnTo>
                    <a:lnTo>
                      <a:pt x="220980" y="529590"/>
                    </a:lnTo>
                    <a:lnTo>
                      <a:pt x="0" y="529590"/>
                    </a:lnTo>
                    <a:close/>
                    <a:moveTo>
                      <a:pt x="162877" y="237172"/>
                    </a:moveTo>
                    <a:lnTo>
                      <a:pt x="249555" y="237172"/>
                    </a:lnTo>
                    <a:cubicBezTo>
                      <a:pt x="280035" y="237172"/>
                      <a:pt x="302895" y="230505"/>
                      <a:pt x="318135" y="218122"/>
                    </a:cubicBezTo>
                    <a:cubicBezTo>
                      <a:pt x="333375" y="205740"/>
                      <a:pt x="340995" y="186690"/>
                      <a:pt x="340995" y="161925"/>
                    </a:cubicBezTo>
                    <a:cubicBezTo>
                      <a:pt x="340995" y="137160"/>
                      <a:pt x="333375" y="118110"/>
                      <a:pt x="318135" y="102870"/>
                    </a:cubicBezTo>
                    <a:cubicBezTo>
                      <a:pt x="302895" y="88582"/>
                      <a:pt x="280988" y="80963"/>
                      <a:pt x="251460" y="80963"/>
                    </a:cubicBezTo>
                    <a:lnTo>
                      <a:pt x="162877" y="80963"/>
                    </a:lnTo>
                    <a:lnTo>
                      <a:pt x="162877" y="237172"/>
                    </a:lnTo>
                    <a:close/>
                    <a:moveTo>
                      <a:pt x="340995" y="528638"/>
                    </a:moveTo>
                    <a:lnTo>
                      <a:pt x="251460" y="300038"/>
                    </a:lnTo>
                    <a:lnTo>
                      <a:pt x="346710" y="276225"/>
                    </a:lnTo>
                    <a:lnTo>
                      <a:pt x="423863" y="454342"/>
                    </a:lnTo>
                    <a:lnTo>
                      <a:pt x="468630" y="464820"/>
                    </a:lnTo>
                    <a:lnTo>
                      <a:pt x="468630" y="528638"/>
                    </a:lnTo>
                    <a:lnTo>
                      <a:pt x="340995" y="528638"/>
                    </a:lnTo>
                    <a:close/>
                  </a:path>
                </a:pathLst>
              </a:custGeom>
              <a:solidFill>
                <a:srgbClr val="585860"/>
              </a:solidFill>
              <a:ln w="9525" cap="flat">
                <a:noFill/>
                <a:prstDash val="solid"/>
                <a:miter/>
              </a:ln>
            </p:spPr>
            <p:txBody>
              <a:bodyPr rtlCol="0" anchor="ctr"/>
              <a:lstStyle/>
              <a:p>
                <a:endParaRPr lang="en-IN"/>
              </a:p>
            </p:txBody>
          </p:sp>
          <p:sp>
            <p:nvSpPr>
              <p:cNvPr id="245" name="Freeform: Shape 244">
                <a:extLst>
                  <a:ext uri="{FF2B5EF4-FFF2-40B4-BE49-F238E27FC236}">
                    <a16:creationId xmlns:a16="http://schemas.microsoft.com/office/drawing/2014/main" xmlns="" id="{CDD906F0-AFE9-FD2E-2EAC-A5461B468F96}"/>
                  </a:ext>
                </a:extLst>
              </p:cNvPr>
              <p:cNvSpPr/>
              <p:nvPr/>
            </p:nvSpPr>
            <p:spPr>
              <a:xfrm>
                <a:off x="8836342" y="1650578"/>
                <a:ext cx="396239" cy="543980"/>
              </a:xfrm>
              <a:custGeom>
                <a:avLst/>
                <a:gdLst>
                  <a:gd name="connsiteX0" fmla="*/ 200977 w 396239"/>
                  <a:gd name="connsiteY0" fmla="*/ 543981 h 543980"/>
                  <a:gd name="connsiteX1" fmla="*/ 94297 w 396239"/>
                  <a:gd name="connsiteY1" fmla="*/ 530646 h 543980"/>
                  <a:gd name="connsiteX2" fmla="*/ 0 w 396239"/>
                  <a:gd name="connsiteY2" fmla="*/ 484926 h 543980"/>
                  <a:gd name="connsiteX3" fmla="*/ 0 w 396239"/>
                  <a:gd name="connsiteY3" fmla="*/ 357291 h 543980"/>
                  <a:gd name="connsiteX4" fmla="*/ 81915 w 396239"/>
                  <a:gd name="connsiteY4" fmla="*/ 357291 h 543980"/>
                  <a:gd name="connsiteX5" fmla="*/ 93345 w 396239"/>
                  <a:gd name="connsiteY5" fmla="*/ 432538 h 543980"/>
                  <a:gd name="connsiteX6" fmla="*/ 138113 w 396239"/>
                  <a:gd name="connsiteY6" fmla="*/ 455398 h 543980"/>
                  <a:gd name="connsiteX7" fmla="*/ 200977 w 396239"/>
                  <a:gd name="connsiteY7" fmla="*/ 463971 h 543980"/>
                  <a:gd name="connsiteX8" fmla="*/ 249555 w 396239"/>
                  <a:gd name="connsiteY8" fmla="*/ 456351 h 543980"/>
                  <a:gd name="connsiteX9" fmla="*/ 280035 w 396239"/>
                  <a:gd name="connsiteY9" fmla="*/ 433491 h 543980"/>
                  <a:gd name="connsiteX10" fmla="*/ 290513 w 396239"/>
                  <a:gd name="connsiteY10" fmla="*/ 399201 h 543980"/>
                  <a:gd name="connsiteX11" fmla="*/ 280988 w 396239"/>
                  <a:gd name="connsiteY11" fmla="*/ 365863 h 543980"/>
                  <a:gd name="connsiteX12" fmla="*/ 250507 w 396239"/>
                  <a:gd name="connsiteY12" fmla="*/ 339193 h 543980"/>
                  <a:gd name="connsiteX13" fmla="*/ 192405 w 396239"/>
                  <a:gd name="connsiteY13" fmla="*/ 315381 h 543980"/>
                  <a:gd name="connsiteX14" fmla="*/ 88582 w 396239"/>
                  <a:gd name="connsiteY14" fmla="*/ 274423 h 543980"/>
                  <a:gd name="connsiteX15" fmla="*/ 26670 w 396239"/>
                  <a:gd name="connsiteY15" fmla="*/ 222036 h 543980"/>
                  <a:gd name="connsiteX16" fmla="*/ 5715 w 396239"/>
                  <a:gd name="connsiteY16" fmla="*/ 147741 h 543980"/>
                  <a:gd name="connsiteX17" fmla="*/ 29527 w 396239"/>
                  <a:gd name="connsiteY17" fmla="*/ 71541 h 543980"/>
                  <a:gd name="connsiteX18" fmla="*/ 95250 w 396239"/>
                  <a:gd name="connsiteY18" fmla="*/ 20106 h 543980"/>
                  <a:gd name="connsiteX19" fmla="*/ 192405 w 396239"/>
                  <a:gd name="connsiteY19" fmla="*/ 103 h 543980"/>
                  <a:gd name="connsiteX20" fmla="*/ 300990 w 396239"/>
                  <a:gd name="connsiteY20" fmla="*/ 14391 h 543980"/>
                  <a:gd name="connsiteX21" fmla="*/ 381952 w 396239"/>
                  <a:gd name="connsiteY21" fmla="*/ 57253 h 543980"/>
                  <a:gd name="connsiteX22" fmla="*/ 381952 w 396239"/>
                  <a:gd name="connsiteY22" fmla="*/ 176316 h 543980"/>
                  <a:gd name="connsiteX23" fmla="*/ 301943 w 396239"/>
                  <a:gd name="connsiteY23" fmla="*/ 176316 h 543980"/>
                  <a:gd name="connsiteX24" fmla="*/ 287655 w 396239"/>
                  <a:gd name="connsiteY24" fmla="*/ 103926 h 543980"/>
                  <a:gd name="connsiteX25" fmla="*/ 250507 w 396239"/>
                  <a:gd name="connsiteY25" fmla="*/ 88686 h 543980"/>
                  <a:gd name="connsiteX26" fmla="*/ 197168 w 396239"/>
                  <a:gd name="connsiteY26" fmla="*/ 82018 h 543980"/>
                  <a:gd name="connsiteX27" fmla="*/ 152400 w 396239"/>
                  <a:gd name="connsiteY27" fmla="*/ 89638 h 543980"/>
                  <a:gd name="connsiteX28" fmla="*/ 121920 w 396239"/>
                  <a:gd name="connsiteY28" fmla="*/ 111546 h 543980"/>
                  <a:gd name="connsiteX29" fmla="*/ 110490 w 396239"/>
                  <a:gd name="connsiteY29" fmla="*/ 146788 h 543980"/>
                  <a:gd name="connsiteX30" fmla="*/ 120015 w 396239"/>
                  <a:gd name="connsiteY30" fmla="*/ 178221 h 543980"/>
                  <a:gd name="connsiteX31" fmla="*/ 153352 w 396239"/>
                  <a:gd name="connsiteY31" fmla="*/ 202986 h 543980"/>
                  <a:gd name="connsiteX32" fmla="*/ 217170 w 396239"/>
                  <a:gd name="connsiteY32" fmla="*/ 228703 h 543980"/>
                  <a:gd name="connsiteX33" fmla="*/ 350520 w 396239"/>
                  <a:gd name="connsiteY33" fmla="*/ 293473 h 543980"/>
                  <a:gd name="connsiteX34" fmla="*/ 396240 w 396239"/>
                  <a:gd name="connsiteY34" fmla="*/ 398248 h 543980"/>
                  <a:gd name="connsiteX35" fmla="*/ 371475 w 396239"/>
                  <a:gd name="connsiteY35" fmla="*/ 476353 h 543980"/>
                  <a:gd name="connsiteX36" fmla="*/ 302895 w 396239"/>
                  <a:gd name="connsiteY36" fmla="*/ 526836 h 543980"/>
                  <a:gd name="connsiteX37" fmla="*/ 200977 w 396239"/>
                  <a:gd name="connsiteY37" fmla="*/ 543981 h 54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96239" h="543980">
                    <a:moveTo>
                      <a:pt x="200977" y="543981"/>
                    </a:moveTo>
                    <a:cubicBezTo>
                      <a:pt x="161925" y="543981"/>
                      <a:pt x="126682" y="539218"/>
                      <a:pt x="94297" y="530646"/>
                    </a:cubicBezTo>
                    <a:cubicBezTo>
                      <a:pt x="61913" y="522073"/>
                      <a:pt x="30480" y="506833"/>
                      <a:pt x="0" y="484926"/>
                    </a:cubicBezTo>
                    <a:lnTo>
                      <a:pt x="0" y="357291"/>
                    </a:lnTo>
                    <a:lnTo>
                      <a:pt x="81915" y="357291"/>
                    </a:lnTo>
                    <a:lnTo>
                      <a:pt x="93345" y="432538"/>
                    </a:lnTo>
                    <a:cubicBezTo>
                      <a:pt x="103822" y="442063"/>
                      <a:pt x="119063" y="449683"/>
                      <a:pt x="138113" y="455398"/>
                    </a:cubicBezTo>
                    <a:cubicBezTo>
                      <a:pt x="157163" y="461113"/>
                      <a:pt x="178118" y="463971"/>
                      <a:pt x="200977" y="463971"/>
                    </a:cubicBezTo>
                    <a:cubicBezTo>
                      <a:pt x="220027" y="463971"/>
                      <a:pt x="236220" y="461113"/>
                      <a:pt x="249555" y="456351"/>
                    </a:cubicBezTo>
                    <a:cubicBezTo>
                      <a:pt x="262890" y="450636"/>
                      <a:pt x="272415" y="443016"/>
                      <a:pt x="280035" y="433491"/>
                    </a:cubicBezTo>
                    <a:cubicBezTo>
                      <a:pt x="286702" y="423966"/>
                      <a:pt x="290513" y="412536"/>
                      <a:pt x="290513" y="399201"/>
                    </a:cubicBezTo>
                    <a:cubicBezTo>
                      <a:pt x="290513" y="386818"/>
                      <a:pt x="287655" y="375388"/>
                      <a:pt x="280988" y="365863"/>
                    </a:cubicBezTo>
                    <a:cubicBezTo>
                      <a:pt x="275272" y="356338"/>
                      <a:pt x="264795" y="346813"/>
                      <a:pt x="250507" y="339193"/>
                    </a:cubicBezTo>
                    <a:cubicBezTo>
                      <a:pt x="236220" y="330621"/>
                      <a:pt x="217170" y="323001"/>
                      <a:pt x="192405" y="315381"/>
                    </a:cubicBezTo>
                    <a:cubicBezTo>
                      <a:pt x="150495" y="302998"/>
                      <a:pt x="115252" y="289663"/>
                      <a:pt x="88582" y="274423"/>
                    </a:cubicBezTo>
                    <a:cubicBezTo>
                      <a:pt x="60960" y="260136"/>
                      <a:pt x="40005" y="242038"/>
                      <a:pt x="26670" y="222036"/>
                    </a:cubicBezTo>
                    <a:cubicBezTo>
                      <a:pt x="13335" y="201081"/>
                      <a:pt x="5715" y="177268"/>
                      <a:pt x="5715" y="147741"/>
                    </a:cubicBezTo>
                    <a:cubicBezTo>
                      <a:pt x="5715" y="119166"/>
                      <a:pt x="13335" y="93448"/>
                      <a:pt x="29527" y="71541"/>
                    </a:cubicBezTo>
                    <a:cubicBezTo>
                      <a:pt x="45720" y="49633"/>
                      <a:pt x="67627" y="32488"/>
                      <a:pt x="95250" y="20106"/>
                    </a:cubicBezTo>
                    <a:cubicBezTo>
                      <a:pt x="123825" y="7723"/>
                      <a:pt x="156210" y="1056"/>
                      <a:pt x="192405" y="103"/>
                    </a:cubicBezTo>
                    <a:cubicBezTo>
                      <a:pt x="233363" y="-849"/>
                      <a:pt x="269557" y="4866"/>
                      <a:pt x="300990" y="14391"/>
                    </a:cubicBezTo>
                    <a:cubicBezTo>
                      <a:pt x="332422" y="24868"/>
                      <a:pt x="359093" y="39156"/>
                      <a:pt x="381952" y="57253"/>
                    </a:cubicBezTo>
                    <a:lnTo>
                      <a:pt x="381952" y="176316"/>
                    </a:lnTo>
                    <a:lnTo>
                      <a:pt x="301943" y="176316"/>
                    </a:lnTo>
                    <a:lnTo>
                      <a:pt x="287655" y="103926"/>
                    </a:lnTo>
                    <a:cubicBezTo>
                      <a:pt x="278130" y="98211"/>
                      <a:pt x="265747" y="93448"/>
                      <a:pt x="250507" y="88686"/>
                    </a:cubicBezTo>
                    <a:cubicBezTo>
                      <a:pt x="235268" y="83923"/>
                      <a:pt x="217170" y="82018"/>
                      <a:pt x="197168" y="82018"/>
                    </a:cubicBezTo>
                    <a:cubicBezTo>
                      <a:pt x="180022" y="82018"/>
                      <a:pt x="164782" y="84876"/>
                      <a:pt x="152400" y="89638"/>
                    </a:cubicBezTo>
                    <a:cubicBezTo>
                      <a:pt x="139065" y="94401"/>
                      <a:pt x="129540" y="102021"/>
                      <a:pt x="121920" y="111546"/>
                    </a:cubicBezTo>
                    <a:cubicBezTo>
                      <a:pt x="114300" y="121071"/>
                      <a:pt x="110490" y="133453"/>
                      <a:pt x="110490" y="146788"/>
                    </a:cubicBezTo>
                    <a:cubicBezTo>
                      <a:pt x="110490" y="158218"/>
                      <a:pt x="113347" y="168696"/>
                      <a:pt x="120015" y="178221"/>
                    </a:cubicBezTo>
                    <a:cubicBezTo>
                      <a:pt x="126682" y="186793"/>
                      <a:pt x="137160" y="195366"/>
                      <a:pt x="153352" y="202986"/>
                    </a:cubicBezTo>
                    <a:cubicBezTo>
                      <a:pt x="168593" y="210606"/>
                      <a:pt x="190500" y="219178"/>
                      <a:pt x="217170" y="228703"/>
                    </a:cubicBezTo>
                    <a:cubicBezTo>
                      <a:pt x="275272" y="244896"/>
                      <a:pt x="320040" y="266803"/>
                      <a:pt x="350520" y="293473"/>
                    </a:cubicBezTo>
                    <a:cubicBezTo>
                      <a:pt x="381000" y="320143"/>
                      <a:pt x="396240" y="355386"/>
                      <a:pt x="396240" y="398248"/>
                    </a:cubicBezTo>
                    <a:cubicBezTo>
                      <a:pt x="396240" y="428728"/>
                      <a:pt x="387668" y="454446"/>
                      <a:pt x="371475" y="476353"/>
                    </a:cubicBezTo>
                    <a:cubicBezTo>
                      <a:pt x="355282" y="498261"/>
                      <a:pt x="332422" y="515406"/>
                      <a:pt x="302895" y="526836"/>
                    </a:cubicBezTo>
                    <a:cubicBezTo>
                      <a:pt x="275272" y="537313"/>
                      <a:pt x="240982" y="543981"/>
                      <a:pt x="200977" y="543981"/>
                    </a:cubicBezTo>
                    <a:close/>
                  </a:path>
                </a:pathLst>
              </a:custGeom>
              <a:solidFill>
                <a:srgbClr val="585860"/>
              </a:solidFill>
              <a:ln w="9525" cap="flat">
                <a:noFill/>
                <a:prstDash val="solid"/>
                <a:miter/>
              </a:ln>
            </p:spPr>
            <p:txBody>
              <a:bodyPr rtlCol="0" anchor="ctr"/>
              <a:lstStyle/>
              <a:p>
                <a:endParaRPr lang="en-IN"/>
              </a:p>
            </p:txBody>
          </p:sp>
          <p:sp>
            <p:nvSpPr>
              <p:cNvPr id="246" name="Freeform: Shape 245">
                <a:extLst>
                  <a:ext uri="{FF2B5EF4-FFF2-40B4-BE49-F238E27FC236}">
                    <a16:creationId xmlns:a16="http://schemas.microsoft.com/office/drawing/2014/main" xmlns="" id="{48DCD4A4-1B39-FA98-F9B7-08502EB68FB9}"/>
                  </a:ext>
                </a:extLst>
              </p:cNvPr>
              <p:cNvSpPr/>
              <p:nvPr/>
            </p:nvSpPr>
            <p:spPr>
              <a:xfrm>
                <a:off x="9275444" y="1658302"/>
                <a:ext cx="219075" cy="528637"/>
              </a:xfrm>
              <a:custGeom>
                <a:avLst/>
                <a:gdLst>
                  <a:gd name="connsiteX0" fmla="*/ 0 w 219075"/>
                  <a:gd name="connsiteY0" fmla="*/ 528638 h 528637"/>
                  <a:gd name="connsiteX1" fmla="*/ 0 w 219075"/>
                  <a:gd name="connsiteY1" fmla="*/ 464820 h 528637"/>
                  <a:gd name="connsiteX2" fmla="*/ 56198 w 219075"/>
                  <a:gd name="connsiteY2" fmla="*/ 454342 h 528637"/>
                  <a:gd name="connsiteX3" fmla="*/ 56198 w 219075"/>
                  <a:gd name="connsiteY3" fmla="*/ 74295 h 528637"/>
                  <a:gd name="connsiteX4" fmla="*/ 0 w 219075"/>
                  <a:gd name="connsiteY4" fmla="*/ 63817 h 528637"/>
                  <a:gd name="connsiteX5" fmla="*/ 0 w 219075"/>
                  <a:gd name="connsiteY5" fmla="*/ 0 h 528637"/>
                  <a:gd name="connsiteX6" fmla="*/ 219075 w 219075"/>
                  <a:gd name="connsiteY6" fmla="*/ 0 h 528637"/>
                  <a:gd name="connsiteX7" fmla="*/ 219075 w 219075"/>
                  <a:gd name="connsiteY7" fmla="*/ 63817 h 528637"/>
                  <a:gd name="connsiteX8" fmla="*/ 162878 w 219075"/>
                  <a:gd name="connsiteY8" fmla="*/ 74295 h 528637"/>
                  <a:gd name="connsiteX9" fmla="*/ 162878 w 219075"/>
                  <a:gd name="connsiteY9" fmla="*/ 454342 h 528637"/>
                  <a:gd name="connsiteX10" fmla="*/ 219075 w 219075"/>
                  <a:gd name="connsiteY10" fmla="*/ 464820 h 528637"/>
                  <a:gd name="connsiteX11" fmla="*/ 219075 w 219075"/>
                  <a:gd name="connsiteY11" fmla="*/ 528638 h 528637"/>
                  <a:gd name="connsiteX12" fmla="*/ 0 w 219075"/>
                  <a:gd name="connsiteY12" fmla="*/ 528638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075" h="528637">
                    <a:moveTo>
                      <a:pt x="0" y="528638"/>
                    </a:moveTo>
                    <a:lnTo>
                      <a:pt x="0" y="464820"/>
                    </a:lnTo>
                    <a:lnTo>
                      <a:pt x="56198" y="454342"/>
                    </a:lnTo>
                    <a:lnTo>
                      <a:pt x="56198" y="74295"/>
                    </a:lnTo>
                    <a:lnTo>
                      <a:pt x="0" y="63817"/>
                    </a:lnTo>
                    <a:lnTo>
                      <a:pt x="0" y="0"/>
                    </a:lnTo>
                    <a:lnTo>
                      <a:pt x="219075" y="0"/>
                    </a:lnTo>
                    <a:lnTo>
                      <a:pt x="219075" y="63817"/>
                    </a:lnTo>
                    <a:lnTo>
                      <a:pt x="162878" y="74295"/>
                    </a:lnTo>
                    <a:lnTo>
                      <a:pt x="162878" y="454342"/>
                    </a:lnTo>
                    <a:lnTo>
                      <a:pt x="219075" y="464820"/>
                    </a:lnTo>
                    <a:lnTo>
                      <a:pt x="219075" y="528638"/>
                    </a:lnTo>
                    <a:lnTo>
                      <a:pt x="0" y="528638"/>
                    </a:lnTo>
                    <a:close/>
                  </a:path>
                </a:pathLst>
              </a:custGeom>
              <a:solidFill>
                <a:srgbClr val="585860"/>
              </a:solidFill>
              <a:ln w="9525" cap="flat">
                <a:noFill/>
                <a:prstDash val="solid"/>
                <a:miter/>
              </a:ln>
            </p:spPr>
            <p:txBody>
              <a:bodyPr rtlCol="0" anchor="ctr"/>
              <a:lstStyle/>
              <a:p>
                <a:endParaRPr lang="en-IN"/>
              </a:p>
            </p:txBody>
          </p:sp>
          <p:sp>
            <p:nvSpPr>
              <p:cNvPr id="247" name="Freeform: Shape 246">
                <a:extLst>
                  <a:ext uri="{FF2B5EF4-FFF2-40B4-BE49-F238E27FC236}">
                    <a16:creationId xmlns:a16="http://schemas.microsoft.com/office/drawing/2014/main" xmlns="" id="{03979E8F-2BC9-6043-0289-0422F65CB761}"/>
                  </a:ext>
                </a:extLst>
              </p:cNvPr>
              <p:cNvSpPr/>
              <p:nvPr/>
            </p:nvSpPr>
            <p:spPr>
              <a:xfrm>
                <a:off x="9532619" y="1656396"/>
                <a:ext cx="472440" cy="530542"/>
              </a:xfrm>
              <a:custGeom>
                <a:avLst/>
                <a:gdLst>
                  <a:gd name="connsiteX0" fmla="*/ 124778 w 472440"/>
                  <a:gd name="connsiteY0" fmla="*/ 530543 h 530542"/>
                  <a:gd name="connsiteX1" fmla="*/ 124778 w 472440"/>
                  <a:gd name="connsiteY1" fmla="*/ 466725 h 530542"/>
                  <a:gd name="connsiteX2" fmla="*/ 181928 w 472440"/>
                  <a:gd name="connsiteY2" fmla="*/ 456248 h 530542"/>
                  <a:gd name="connsiteX3" fmla="*/ 181928 w 472440"/>
                  <a:gd name="connsiteY3" fmla="*/ 81915 h 530542"/>
                  <a:gd name="connsiteX4" fmla="*/ 85725 w 472440"/>
                  <a:gd name="connsiteY4" fmla="*/ 81915 h 530542"/>
                  <a:gd name="connsiteX5" fmla="*/ 80010 w 472440"/>
                  <a:gd name="connsiteY5" fmla="*/ 144780 h 530542"/>
                  <a:gd name="connsiteX6" fmla="*/ 0 w 472440"/>
                  <a:gd name="connsiteY6" fmla="*/ 144780 h 530542"/>
                  <a:gd name="connsiteX7" fmla="*/ 0 w 472440"/>
                  <a:gd name="connsiteY7" fmla="*/ 0 h 530542"/>
                  <a:gd name="connsiteX8" fmla="*/ 472440 w 472440"/>
                  <a:gd name="connsiteY8" fmla="*/ 0 h 530542"/>
                  <a:gd name="connsiteX9" fmla="*/ 472440 w 472440"/>
                  <a:gd name="connsiteY9" fmla="*/ 144780 h 530542"/>
                  <a:gd name="connsiteX10" fmla="*/ 391478 w 472440"/>
                  <a:gd name="connsiteY10" fmla="*/ 144780 h 530542"/>
                  <a:gd name="connsiteX11" fmla="*/ 385763 w 472440"/>
                  <a:gd name="connsiteY11" fmla="*/ 81915 h 530542"/>
                  <a:gd name="connsiteX12" fmla="*/ 287655 w 472440"/>
                  <a:gd name="connsiteY12" fmla="*/ 81915 h 530542"/>
                  <a:gd name="connsiteX13" fmla="*/ 287655 w 472440"/>
                  <a:gd name="connsiteY13" fmla="*/ 455295 h 530542"/>
                  <a:gd name="connsiteX14" fmla="*/ 344805 w 472440"/>
                  <a:gd name="connsiteY14" fmla="*/ 465773 h 530542"/>
                  <a:gd name="connsiteX15" fmla="*/ 344805 w 472440"/>
                  <a:gd name="connsiteY15" fmla="*/ 529590 h 530542"/>
                  <a:gd name="connsiteX16" fmla="*/ 124778 w 472440"/>
                  <a:gd name="connsiteY16" fmla="*/ 529590 h 530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2440" h="530542">
                    <a:moveTo>
                      <a:pt x="124778" y="530543"/>
                    </a:moveTo>
                    <a:lnTo>
                      <a:pt x="124778" y="466725"/>
                    </a:lnTo>
                    <a:lnTo>
                      <a:pt x="181928" y="456248"/>
                    </a:lnTo>
                    <a:lnTo>
                      <a:pt x="181928" y="81915"/>
                    </a:lnTo>
                    <a:lnTo>
                      <a:pt x="85725" y="81915"/>
                    </a:lnTo>
                    <a:lnTo>
                      <a:pt x="80010" y="144780"/>
                    </a:lnTo>
                    <a:lnTo>
                      <a:pt x="0" y="144780"/>
                    </a:lnTo>
                    <a:lnTo>
                      <a:pt x="0" y="0"/>
                    </a:lnTo>
                    <a:lnTo>
                      <a:pt x="472440" y="0"/>
                    </a:lnTo>
                    <a:lnTo>
                      <a:pt x="472440" y="144780"/>
                    </a:lnTo>
                    <a:lnTo>
                      <a:pt x="391478" y="144780"/>
                    </a:lnTo>
                    <a:lnTo>
                      <a:pt x="385763" y="81915"/>
                    </a:lnTo>
                    <a:lnTo>
                      <a:pt x="287655" y="81915"/>
                    </a:lnTo>
                    <a:lnTo>
                      <a:pt x="287655" y="455295"/>
                    </a:lnTo>
                    <a:lnTo>
                      <a:pt x="344805" y="465773"/>
                    </a:lnTo>
                    <a:lnTo>
                      <a:pt x="344805" y="529590"/>
                    </a:lnTo>
                    <a:lnTo>
                      <a:pt x="124778" y="529590"/>
                    </a:lnTo>
                    <a:close/>
                  </a:path>
                </a:pathLst>
              </a:custGeom>
              <a:solidFill>
                <a:srgbClr val="585860"/>
              </a:solidFill>
              <a:ln w="9525" cap="flat">
                <a:noFill/>
                <a:prstDash val="solid"/>
                <a:miter/>
              </a:ln>
            </p:spPr>
            <p:txBody>
              <a:bodyPr rtlCol="0" anchor="ctr"/>
              <a:lstStyle/>
              <a:p>
                <a:endParaRPr lang="en-IN"/>
              </a:p>
            </p:txBody>
          </p:sp>
          <p:sp>
            <p:nvSpPr>
              <p:cNvPr id="248" name="Freeform: Shape 247">
                <a:extLst>
                  <a:ext uri="{FF2B5EF4-FFF2-40B4-BE49-F238E27FC236}">
                    <a16:creationId xmlns:a16="http://schemas.microsoft.com/office/drawing/2014/main" xmlns="" id="{14C7910C-F46D-39FB-C4CF-099DC2FDE21F}"/>
                  </a:ext>
                </a:extLst>
              </p:cNvPr>
              <p:cNvSpPr/>
              <p:nvPr/>
            </p:nvSpPr>
            <p:spPr>
              <a:xfrm>
                <a:off x="10039350" y="1656396"/>
                <a:ext cx="521017" cy="530542"/>
              </a:xfrm>
              <a:custGeom>
                <a:avLst/>
                <a:gdLst>
                  <a:gd name="connsiteX0" fmla="*/ 150495 w 521017"/>
                  <a:gd name="connsiteY0" fmla="*/ 530543 h 530542"/>
                  <a:gd name="connsiteX1" fmla="*/ 150495 w 521017"/>
                  <a:gd name="connsiteY1" fmla="*/ 466725 h 530542"/>
                  <a:gd name="connsiteX2" fmla="*/ 207645 w 521017"/>
                  <a:gd name="connsiteY2" fmla="*/ 456248 h 530542"/>
                  <a:gd name="connsiteX3" fmla="*/ 207645 w 521017"/>
                  <a:gd name="connsiteY3" fmla="*/ 348615 h 530542"/>
                  <a:gd name="connsiteX4" fmla="*/ 50482 w 521017"/>
                  <a:gd name="connsiteY4" fmla="*/ 71438 h 530542"/>
                  <a:gd name="connsiteX5" fmla="*/ 0 w 521017"/>
                  <a:gd name="connsiteY5" fmla="*/ 63818 h 530542"/>
                  <a:gd name="connsiteX6" fmla="*/ 0 w 521017"/>
                  <a:gd name="connsiteY6" fmla="*/ 0 h 530542"/>
                  <a:gd name="connsiteX7" fmla="*/ 211455 w 521017"/>
                  <a:gd name="connsiteY7" fmla="*/ 0 h 530542"/>
                  <a:gd name="connsiteX8" fmla="*/ 211455 w 521017"/>
                  <a:gd name="connsiteY8" fmla="*/ 63818 h 530542"/>
                  <a:gd name="connsiteX9" fmla="*/ 168592 w 521017"/>
                  <a:gd name="connsiteY9" fmla="*/ 70485 h 530542"/>
                  <a:gd name="connsiteX10" fmla="*/ 256223 w 521017"/>
                  <a:gd name="connsiteY10" fmla="*/ 240030 h 530542"/>
                  <a:gd name="connsiteX11" fmla="*/ 263842 w 521017"/>
                  <a:gd name="connsiteY11" fmla="*/ 257175 h 530542"/>
                  <a:gd name="connsiteX12" fmla="*/ 265748 w 521017"/>
                  <a:gd name="connsiteY12" fmla="*/ 257175 h 530542"/>
                  <a:gd name="connsiteX13" fmla="*/ 273367 w 521017"/>
                  <a:gd name="connsiteY13" fmla="*/ 240983 h 530542"/>
                  <a:gd name="connsiteX14" fmla="*/ 371475 w 521017"/>
                  <a:gd name="connsiteY14" fmla="*/ 71438 h 530542"/>
                  <a:gd name="connsiteX15" fmla="*/ 313373 w 521017"/>
                  <a:gd name="connsiteY15" fmla="*/ 64770 h 530542"/>
                  <a:gd name="connsiteX16" fmla="*/ 313373 w 521017"/>
                  <a:gd name="connsiteY16" fmla="*/ 953 h 530542"/>
                  <a:gd name="connsiteX17" fmla="*/ 521017 w 521017"/>
                  <a:gd name="connsiteY17" fmla="*/ 953 h 530542"/>
                  <a:gd name="connsiteX18" fmla="*/ 521017 w 521017"/>
                  <a:gd name="connsiteY18" fmla="*/ 64770 h 530542"/>
                  <a:gd name="connsiteX19" fmla="*/ 468630 w 521017"/>
                  <a:gd name="connsiteY19" fmla="*/ 72390 h 530542"/>
                  <a:gd name="connsiteX20" fmla="*/ 313373 w 521017"/>
                  <a:gd name="connsiteY20" fmla="*/ 340995 h 530542"/>
                  <a:gd name="connsiteX21" fmla="*/ 313373 w 521017"/>
                  <a:gd name="connsiteY21" fmla="*/ 456248 h 530542"/>
                  <a:gd name="connsiteX22" fmla="*/ 370523 w 521017"/>
                  <a:gd name="connsiteY22" fmla="*/ 466725 h 530542"/>
                  <a:gd name="connsiteX23" fmla="*/ 370523 w 521017"/>
                  <a:gd name="connsiteY23" fmla="*/ 530543 h 530542"/>
                  <a:gd name="connsiteX24" fmla="*/ 150495 w 521017"/>
                  <a:gd name="connsiteY24" fmla="*/ 530543 h 530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1017" h="530542">
                    <a:moveTo>
                      <a:pt x="150495" y="530543"/>
                    </a:moveTo>
                    <a:lnTo>
                      <a:pt x="150495" y="466725"/>
                    </a:lnTo>
                    <a:lnTo>
                      <a:pt x="207645" y="456248"/>
                    </a:lnTo>
                    <a:lnTo>
                      <a:pt x="207645" y="348615"/>
                    </a:lnTo>
                    <a:lnTo>
                      <a:pt x="50482" y="71438"/>
                    </a:lnTo>
                    <a:lnTo>
                      <a:pt x="0" y="63818"/>
                    </a:lnTo>
                    <a:lnTo>
                      <a:pt x="0" y="0"/>
                    </a:lnTo>
                    <a:lnTo>
                      <a:pt x="211455" y="0"/>
                    </a:lnTo>
                    <a:lnTo>
                      <a:pt x="211455" y="63818"/>
                    </a:lnTo>
                    <a:lnTo>
                      <a:pt x="168592" y="70485"/>
                    </a:lnTo>
                    <a:lnTo>
                      <a:pt x="256223" y="240030"/>
                    </a:lnTo>
                    <a:lnTo>
                      <a:pt x="263842" y="257175"/>
                    </a:lnTo>
                    <a:lnTo>
                      <a:pt x="265748" y="257175"/>
                    </a:lnTo>
                    <a:lnTo>
                      <a:pt x="273367" y="240983"/>
                    </a:lnTo>
                    <a:lnTo>
                      <a:pt x="371475" y="71438"/>
                    </a:lnTo>
                    <a:lnTo>
                      <a:pt x="313373" y="64770"/>
                    </a:lnTo>
                    <a:lnTo>
                      <a:pt x="313373" y="953"/>
                    </a:lnTo>
                    <a:lnTo>
                      <a:pt x="521017" y="953"/>
                    </a:lnTo>
                    <a:lnTo>
                      <a:pt x="521017" y="64770"/>
                    </a:lnTo>
                    <a:lnTo>
                      <a:pt x="468630" y="72390"/>
                    </a:lnTo>
                    <a:lnTo>
                      <a:pt x="313373" y="340995"/>
                    </a:lnTo>
                    <a:lnTo>
                      <a:pt x="313373" y="456248"/>
                    </a:lnTo>
                    <a:lnTo>
                      <a:pt x="370523" y="466725"/>
                    </a:lnTo>
                    <a:lnTo>
                      <a:pt x="370523" y="530543"/>
                    </a:lnTo>
                    <a:lnTo>
                      <a:pt x="150495" y="530543"/>
                    </a:lnTo>
                    <a:close/>
                  </a:path>
                </a:pathLst>
              </a:custGeom>
              <a:solidFill>
                <a:srgbClr val="585860"/>
              </a:solidFill>
              <a:ln w="9525" cap="flat">
                <a:noFill/>
                <a:prstDash val="solid"/>
                <a:miter/>
              </a:ln>
            </p:spPr>
            <p:txBody>
              <a:bodyPr rtlCol="0" anchor="ctr"/>
              <a:lstStyle/>
              <a:p>
                <a:endParaRPr lang="en-IN"/>
              </a:p>
            </p:txBody>
          </p:sp>
          <p:sp>
            <p:nvSpPr>
              <p:cNvPr id="249" name="Freeform: Shape 248">
                <a:extLst>
                  <a:ext uri="{FF2B5EF4-FFF2-40B4-BE49-F238E27FC236}">
                    <a16:creationId xmlns:a16="http://schemas.microsoft.com/office/drawing/2014/main" xmlns="" id="{950EA07C-2520-A2B4-E689-A5EC1D84F6F0}"/>
                  </a:ext>
                </a:extLst>
              </p:cNvPr>
              <p:cNvSpPr/>
              <p:nvPr/>
            </p:nvSpPr>
            <p:spPr>
              <a:xfrm>
                <a:off x="4752975" y="2403157"/>
                <a:ext cx="468630" cy="529589"/>
              </a:xfrm>
              <a:custGeom>
                <a:avLst/>
                <a:gdLst>
                  <a:gd name="connsiteX0" fmla="*/ 0 w 468630"/>
                  <a:gd name="connsiteY0" fmla="*/ 528637 h 529589"/>
                  <a:gd name="connsiteX1" fmla="*/ 0 w 468630"/>
                  <a:gd name="connsiteY1" fmla="*/ 464820 h 529589"/>
                  <a:gd name="connsiteX2" fmla="*/ 56197 w 468630"/>
                  <a:gd name="connsiteY2" fmla="*/ 454342 h 529589"/>
                  <a:gd name="connsiteX3" fmla="*/ 56197 w 468630"/>
                  <a:gd name="connsiteY3" fmla="*/ 74295 h 529589"/>
                  <a:gd name="connsiteX4" fmla="*/ 0 w 468630"/>
                  <a:gd name="connsiteY4" fmla="*/ 63817 h 529589"/>
                  <a:gd name="connsiteX5" fmla="*/ 0 w 468630"/>
                  <a:gd name="connsiteY5" fmla="*/ 0 h 529589"/>
                  <a:gd name="connsiteX6" fmla="*/ 251460 w 468630"/>
                  <a:gd name="connsiteY6" fmla="*/ 0 h 529589"/>
                  <a:gd name="connsiteX7" fmla="*/ 356235 w 468630"/>
                  <a:gd name="connsiteY7" fmla="*/ 19050 h 529589"/>
                  <a:gd name="connsiteX8" fmla="*/ 422910 w 468630"/>
                  <a:gd name="connsiteY8" fmla="*/ 73342 h 529589"/>
                  <a:gd name="connsiteX9" fmla="*/ 446722 w 468630"/>
                  <a:gd name="connsiteY9" fmla="*/ 158115 h 529589"/>
                  <a:gd name="connsiteX10" fmla="*/ 423863 w 468630"/>
                  <a:gd name="connsiteY10" fmla="*/ 240983 h 529589"/>
                  <a:gd name="connsiteX11" fmla="*/ 359093 w 468630"/>
                  <a:gd name="connsiteY11" fmla="*/ 299085 h 529589"/>
                  <a:gd name="connsiteX12" fmla="*/ 263843 w 468630"/>
                  <a:gd name="connsiteY12" fmla="*/ 320992 h 529589"/>
                  <a:gd name="connsiteX13" fmla="*/ 163830 w 468630"/>
                  <a:gd name="connsiteY13" fmla="*/ 320992 h 529589"/>
                  <a:gd name="connsiteX14" fmla="*/ 163830 w 468630"/>
                  <a:gd name="connsiteY14" fmla="*/ 455295 h 529589"/>
                  <a:gd name="connsiteX15" fmla="*/ 220980 w 468630"/>
                  <a:gd name="connsiteY15" fmla="*/ 465773 h 529589"/>
                  <a:gd name="connsiteX16" fmla="*/ 220980 w 468630"/>
                  <a:gd name="connsiteY16" fmla="*/ 529590 h 529589"/>
                  <a:gd name="connsiteX17" fmla="*/ 0 w 468630"/>
                  <a:gd name="connsiteY17" fmla="*/ 529590 h 529589"/>
                  <a:gd name="connsiteX18" fmla="*/ 162878 w 468630"/>
                  <a:gd name="connsiteY18" fmla="*/ 237172 h 529589"/>
                  <a:gd name="connsiteX19" fmla="*/ 249555 w 468630"/>
                  <a:gd name="connsiteY19" fmla="*/ 237172 h 529589"/>
                  <a:gd name="connsiteX20" fmla="*/ 318135 w 468630"/>
                  <a:gd name="connsiteY20" fmla="*/ 218122 h 529589"/>
                  <a:gd name="connsiteX21" fmla="*/ 340995 w 468630"/>
                  <a:gd name="connsiteY21" fmla="*/ 161925 h 529589"/>
                  <a:gd name="connsiteX22" fmla="*/ 318135 w 468630"/>
                  <a:gd name="connsiteY22" fmla="*/ 102870 h 529589"/>
                  <a:gd name="connsiteX23" fmla="*/ 251460 w 468630"/>
                  <a:gd name="connsiteY23" fmla="*/ 80963 h 529589"/>
                  <a:gd name="connsiteX24" fmla="*/ 162878 w 468630"/>
                  <a:gd name="connsiteY24" fmla="*/ 80963 h 529589"/>
                  <a:gd name="connsiteX25" fmla="*/ 162878 w 468630"/>
                  <a:gd name="connsiteY25" fmla="*/ 237172 h 529589"/>
                  <a:gd name="connsiteX26" fmla="*/ 340995 w 468630"/>
                  <a:gd name="connsiteY26" fmla="*/ 528637 h 529589"/>
                  <a:gd name="connsiteX27" fmla="*/ 251460 w 468630"/>
                  <a:gd name="connsiteY27" fmla="*/ 300037 h 529589"/>
                  <a:gd name="connsiteX28" fmla="*/ 346710 w 468630"/>
                  <a:gd name="connsiteY28" fmla="*/ 276225 h 529589"/>
                  <a:gd name="connsiteX29" fmla="*/ 423863 w 468630"/>
                  <a:gd name="connsiteY29" fmla="*/ 454342 h 529589"/>
                  <a:gd name="connsiteX30" fmla="*/ 468630 w 468630"/>
                  <a:gd name="connsiteY30" fmla="*/ 464820 h 529589"/>
                  <a:gd name="connsiteX31" fmla="*/ 468630 w 468630"/>
                  <a:gd name="connsiteY31" fmla="*/ 528637 h 529589"/>
                  <a:gd name="connsiteX32" fmla="*/ 340995 w 468630"/>
                  <a:gd name="connsiteY32" fmla="*/ 528637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8630" h="529589">
                    <a:moveTo>
                      <a:pt x="0" y="528637"/>
                    </a:moveTo>
                    <a:lnTo>
                      <a:pt x="0" y="464820"/>
                    </a:lnTo>
                    <a:lnTo>
                      <a:pt x="56197" y="454342"/>
                    </a:lnTo>
                    <a:lnTo>
                      <a:pt x="56197" y="74295"/>
                    </a:lnTo>
                    <a:lnTo>
                      <a:pt x="0" y="63817"/>
                    </a:lnTo>
                    <a:lnTo>
                      <a:pt x="0" y="0"/>
                    </a:lnTo>
                    <a:lnTo>
                      <a:pt x="251460" y="0"/>
                    </a:lnTo>
                    <a:cubicBezTo>
                      <a:pt x="292418" y="0"/>
                      <a:pt x="326707" y="6667"/>
                      <a:pt x="356235" y="19050"/>
                    </a:cubicBezTo>
                    <a:cubicBezTo>
                      <a:pt x="385763" y="31433"/>
                      <a:pt x="407670" y="49530"/>
                      <a:pt x="422910" y="73342"/>
                    </a:cubicBezTo>
                    <a:cubicBezTo>
                      <a:pt x="438150" y="97155"/>
                      <a:pt x="446722" y="124777"/>
                      <a:pt x="446722" y="158115"/>
                    </a:cubicBezTo>
                    <a:cubicBezTo>
                      <a:pt x="446722" y="189547"/>
                      <a:pt x="439103" y="217170"/>
                      <a:pt x="423863" y="240983"/>
                    </a:cubicBezTo>
                    <a:cubicBezTo>
                      <a:pt x="408622" y="265748"/>
                      <a:pt x="386715" y="284798"/>
                      <a:pt x="359093" y="299085"/>
                    </a:cubicBezTo>
                    <a:cubicBezTo>
                      <a:pt x="331470" y="313373"/>
                      <a:pt x="299085" y="320040"/>
                      <a:pt x="263843" y="320992"/>
                    </a:cubicBezTo>
                    <a:lnTo>
                      <a:pt x="163830" y="320992"/>
                    </a:lnTo>
                    <a:lnTo>
                      <a:pt x="163830" y="455295"/>
                    </a:lnTo>
                    <a:lnTo>
                      <a:pt x="220980" y="465773"/>
                    </a:lnTo>
                    <a:lnTo>
                      <a:pt x="220980" y="529590"/>
                    </a:lnTo>
                    <a:lnTo>
                      <a:pt x="0" y="529590"/>
                    </a:lnTo>
                    <a:close/>
                    <a:moveTo>
                      <a:pt x="162878" y="237172"/>
                    </a:moveTo>
                    <a:lnTo>
                      <a:pt x="249555" y="237172"/>
                    </a:lnTo>
                    <a:cubicBezTo>
                      <a:pt x="280035" y="237172"/>
                      <a:pt x="302895" y="230505"/>
                      <a:pt x="318135" y="218122"/>
                    </a:cubicBezTo>
                    <a:cubicBezTo>
                      <a:pt x="333375" y="204788"/>
                      <a:pt x="340995" y="186690"/>
                      <a:pt x="340995" y="161925"/>
                    </a:cubicBezTo>
                    <a:cubicBezTo>
                      <a:pt x="340995" y="137160"/>
                      <a:pt x="333375" y="118110"/>
                      <a:pt x="318135" y="102870"/>
                    </a:cubicBezTo>
                    <a:cubicBezTo>
                      <a:pt x="302895" y="88583"/>
                      <a:pt x="280988" y="80963"/>
                      <a:pt x="251460" y="80963"/>
                    </a:cubicBezTo>
                    <a:lnTo>
                      <a:pt x="162878" y="80963"/>
                    </a:lnTo>
                    <a:lnTo>
                      <a:pt x="162878" y="237172"/>
                    </a:lnTo>
                    <a:close/>
                    <a:moveTo>
                      <a:pt x="340995" y="528637"/>
                    </a:moveTo>
                    <a:lnTo>
                      <a:pt x="251460" y="300037"/>
                    </a:lnTo>
                    <a:lnTo>
                      <a:pt x="346710" y="276225"/>
                    </a:lnTo>
                    <a:lnTo>
                      <a:pt x="423863" y="454342"/>
                    </a:lnTo>
                    <a:lnTo>
                      <a:pt x="468630" y="464820"/>
                    </a:lnTo>
                    <a:lnTo>
                      <a:pt x="468630" y="528637"/>
                    </a:lnTo>
                    <a:lnTo>
                      <a:pt x="340995" y="528637"/>
                    </a:lnTo>
                    <a:close/>
                  </a:path>
                </a:pathLst>
              </a:custGeom>
              <a:solidFill>
                <a:srgbClr val="585860"/>
              </a:solidFill>
              <a:ln w="9525" cap="flat">
                <a:noFill/>
                <a:prstDash val="solid"/>
                <a:miter/>
              </a:ln>
            </p:spPr>
            <p:txBody>
              <a:bodyPr rtlCol="0" anchor="ctr"/>
              <a:lstStyle/>
              <a:p>
                <a:endParaRPr lang="en-IN"/>
              </a:p>
            </p:txBody>
          </p:sp>
          <p:sp>
            <p:nvSpPr>
              <p:cNvPr id="250" name="Freeform: Shape 249">
                <a:extLst>
                  <a:ext uri="{FF2B5EF4-FFF2-40B4-BE49-F238E27FC236}">
                    <a16:creationId xmlns:a16="http://schemas.microsoft.com/office/drawing/2014/main" xmlns="" id="{A9FA6D93-1B44-253F-FCA3-D654DC910F82}"/>
                  </a:ext>
                </a:extLst>
              </p:cNvPr>
              <p:cNvSpPr/>
              <p:nvPr/>
            </p:nvSpPr>
            <p:spPr>
              <a:xfrm>
                <a:off x="5321617" y="2403157"/>
                <a:ext cx="420052" cy="530542"/>
              </a:xfrm>
              <a:custGeom>
                <a:avLst/>
                <a:gdLst>
                  <a:gd name="connsiteX0" fmla="*/ 0 w 420052"/>
                  <a:gd name="connsiteY0" fmla="*/ 528637 h 530542"/>
                  <a:gd name="connsiteX1" fmla="*/ 0 w 420052"/>
                  <a:gd name="connsiteY1" fmla="*/ 464820 h 530542"/>
                  <a:gd name="connsiteX2" fmla="*/ 56197 w 420052"/>
                  <a:gd name="connsiteY2" fmla="*/ 454342 h 530542"/>
                  <a:gd name="connsiteX3" fmla="*/ 56197 w 420052"/>
                  <a:gd name="connsiteY3" fmla="*/ 74295 h 530542"/>
                  <a:gd name="connsiteX4" fmla="*/ 0 w 420052"/>
                  <a:gd name="connsiteY4" fmla="*/ 63817 h 530542"/>
                  <a:gd name="connsiteX5" fmla="*/ 0 w 420052"/>
                  <a:gd name="connsiteY5" fmla="*/ 0 h 530542"/>
                  <a:gd name="connsiteX6" fmla="*/ 411480 w 420052"/>
                  <a:gd name="connsiteY6" fmla="*/ 0 h 530542"/>
                  <a:gd name="connsiteX7" fmla="*/ 411480 w 420052"/>
                  <a:gd name="connsiteY7" fmla="*/ 142875 h 530542"/>
                  <a:gd name="connsiteX8" fmla="*/ 329565 w 420052"/>
                  <a:gd name="connsiteY8" fmla="*/ 142875 h 530542"/>
                  <a:gd name="connsiteX9" fmla="*/ 324802 w 420052"/>
                  <a:gd name="connsiteY9" fmla="*/ 81915 h 530542"/>
                  <a:gd name="connsiteX10" fmla="*/ 162877 w 420052"/>
                  <a:gd name="connsiteY10" fmla="*/ 81915 h 530542"/>
                  <a:gd name="connsiteX11" fmla="*/ 162877 w 420052"/>
                  <a:gd name="connsiteY11" fmla="*/ 215265 h 530542"/>
                  <a:gd name="connsiteX12" fmla="*/ 341947 w 420052"/>
                  <a:gd name="connsiteY12" fmla="*/ 215265 h 530542"/>
                  <a:gd name="connsiteX13" fmla="*/ 341947 w 420052"/>
                  <a:gd name="connsiteY13" fmla="*/ 297180 h 530542"/>
                  <a:gd name="connsiteX14" fmla="*/ 162877 w 420052"/>
                  <a:gd name="connsiteY14" fmla="*/ 297180 h 530542"/>
                  <a:gd name="connsiteX15" fmla="*/ 162877 w 420052"/>
                  <a:gd name="connsiteY15" fmla="*/ 448627 h 530542"/>
                  <a:gd name="connsiteX16" fmla="*/ 334327 w 420052"/>
                  <a:gd name="connsiteY16" fmla="*/ 448627 h 530542"/>
                  <a:gd name="connsiteX17" fmla="*/ 339090 w 420052"/>
                  <a:gd name="connsiteY17" fmla="*/ 385762 h 530542"/>
                  <a:gd name="connsiteX18" fmla="*/ 420052 w 420052"/>
                  <a:gd name="connsiteY18" fmla="*/ 385762 h 530542"/>
                  <a:gd name="connsiteX19" fmla="*/ 420052 w 420052"/>
                  <a:gd name="connsiteY19" fmla="*/ 530543 h 530542"/>
                  <a:gd name="connsiteX20" fmla="*/ 0 w 420052"/>
                  <a:gd name="connsiteY20" fmla="*/ 530543 h 530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20052" h="530542">
                    <a:moveTo>
                      <a:pt x="0" y="528637"/>
                    </a:moveTo>
                    <a:lnTo>
                      <a:pt x="0" y="464820"/>
                    </a:lnTo>
                    <a:lnTo>
                      <a:pt x="56197" y="454342"/>
                    </a:lnTo>
                    <a:lnTo>
                      <a:pt x="56197" y="74295"/>
                    </a:lnTo>
                    <a:lnTo>
                      <a:pt x="0" y="63817"/>
                    </a:lnTo>
                    <a:lnTo>
                      <a:pt x="0" y="0"/>
                    </a:lnTo>
                    <a:lnTo>
                      <a:pt x="411480" y="0"/>
                    </a:lnTo>
                    <a:lnTo>
                      <a:pt x="411480" y="142875"/>
                    </a:lnTo>
                    <a:lnTo>
                      <a:pt x="329565" y="142875"/>
                    </a:lnTo>
                    <a:lnTo>
                      <a:pt x="324802" y="81915"/>
                    </a:lnTo>
                    <a:lnTo>
                      <a:pt x="162877" y="81915"/>
                    </a:lnTo>
                    <a:lnTo>
                      <a:pt x="162877" y="215265"/>
                    </a:lnTo>
                    <a:lnTo>
                      <a:pt x="341947" y="215265"/>
                    </a:lnTo>
                    <a:lnTo>
                      <a:pt x="341947" y="297180"/>
                    </a:lnTo>
                    <a:lnTo>
                      <a:pt x="162877" y="297180"/>
                    </a:lnTo>
                    <a:lnTo>
                      <a:pt x="162877" y="448627"/>
                    </a:lnTo>
                    <a:lnTo>
                      <a:pt x="334327" y="448627"/>
                    </a:lnTo>
                    <a:lnTo>
                      <a:pt x="339090" y="385762"/>
                    </a:lnTo>
                    <a:lnTo>
                      <a:pt x="420052" y="385762"/>
                    </a:lnTo>
                    <a:lnTo>
                      <a:pt x="420052" y="530543"/>
                    </a:lnTo>
                    <a:lnTo>
                      <a:pt x="0" y="530543"/>
                    </a:lnTo>
                    <a:close/>
                  </a:path>
                </a:pathLst>
              </a:custGeom>
              <a:solidFill>
                <a:srgbClr val="585860"/>
              </a:solidFill>
              <a:ln w="9525" cap="flat">
                <a:noFill/>
                <a:prstDash val="solid"/>
                <a:miter/>
              </a:ln>
            </p:spPr>
            <p:txBody>
              <a:bodyPr rtlCol="0" anchor="ctr"/>
              <a:lstStyle/>
              <a:p>
                <a:endParaRPr lang="en-IN"/>
              </a:p>
            </p:txBody>
          </p:sp>
          <p:sp>
            <p:nvSpPr>
              <p:cNvPr id="251" name="Freeform: Shape 250">
                <a:extLst>
                  <a:ext uri="{FF2B5EF4-FFF2-40B4-BE49-F238E27FC236}">
                    <a16:creationId xmlns:a16="http://schemas.microsoft.com/office/drawing/2014/main" xmlns="" id="{AB25CF97-E16F-DDEA-827F-BF9DA19F2629}"/>
                  </a:ext>
                </a:extLst>
              </p:cNvPr>
              <p:cNvSpPr/>
              <p:nvPr/>
            </p:nvSpPr>
            <p:spPr>
              <a:xfrm>
                <a:off x="5852160" y="2393632"/>
                <a:ext cx="433387" cy="545782"/>
              </a:xfrm>
              <a:custGeom>
                <a:avLst/>
                <a:gdLst>
                  <a:gd name="connsiteX0" fmla="*/ 254317 w 433387"/>
                  <a:gd name="connsiteY0" fmla="*/ 545783 h 545782"/>
                  <a:gd name="connsiteX1" fmla="*/ 120015 w 433387"/>
                  <a:gd name="connsiteY1" fmla="*/ 513398 h 545782"/>
                  <a:gd name="connsiteX2" fmla="*/ 31432 w 433387"/>
                  <a:gd name="connsiteY2" fmla="*/ 421958 h 545782"/>
                  <a:gd name="connsiteX3" fmla="*/ 0 w 433387"/>
                  <a:gd name="connsiteY3" fmla="*/ 281940 h 545782"/>
                  <a:gd name="connsiteX4" fmla="*/ 0 w 433387"/>
                  <a:gd name="connsiteY4" fmla="*/ 263842 h 545782"/>
                  <a:gd name="connsiteX5" fmla="*/ 30480 w 433387"/>
                  <a:gd name="connsiteY5" fmla="*/ 127635 h 545782"/>
                  <a:gd name="connsiteX6" fmla="*/ 116205 w 433387"/>
                  <a:gd name="connsiteY6" fmla="*/ 34290 h 545782"/>
                  <a:gd name="connsiteX7" fmla="*/ 248602 w 433387"/>
                  <a:gd name="connsiteY7" fmla="*/ 0 h 545782"/>
                  <a:gd name="connsiteX8" fmla="*/ 349567 w 433387"/>
                  <a:gd name="connsiteY8" fmla="*/ 15240 h 545782"/>
                  <a:gd name="connsiteX9" fmla="*/ 433388 w 433387"/>
                  <a:gd name="connsiteY9" fmla="*/ 61913 h 545782"/>
                  <a:gd name="connsiteX10" fmla="*/ 433388 w 433387"/>
                  <a:gd name="connsiteY10" fmla="*/ 189547 h 545782"/>
                  <a:gd name="connsiteX11" fmla="*/ 354330 w 433387"/>
                  <a:gd name="connsiteY11" fmla="*/ 189547 h 545782"/>
                  <a:gd name="connsiteX12" fmla="*/ 343852 w 433387"/>
                  <a:gd name="connsiteY12" fmla="*/ 109538 h 545782"/>
                  <a:gd name="connsiteX13" fmla="*/ 317182 w 433387"/>
                  <a:gd name="connsiteY13" fmla="*/ 94297 h 545782"/>
                  <a:gd name="connsiteX14" fmla="*/ 286702 w 433387"/>
                  <a:gd name="connsiteY14" fmla="*/ 84772 h 545782"/>
                  <a:gd name="connsiteX15" fmla="*/ 250507 w 433387"/>
                  <a:gd name="connsiteY15" fmla="*/ 81915 h 545782"/>
                  <a:gd name="connsiteX16" fmla="*/ 173355 w 433387"/>
                  <a:gd name="connsiteY16" fmla="*/ 103822 h 545782"/>
                  <a:gd name="connsiteX17" fmla="*/ 123825 w 433387"/>
                  <a:gd name="connsiteY17" fmla="*/ 166688 h 545782"/>
                  <a:gd name="connsiteX18" fmla="*/ 106680 w 433387"/>
                  <a:gd name="connsiteY18" fmla="*/ 262890 h 545782"/>
                  <a:gd name="connsiteX19" fmla="*/ 106680 w 433387"/>
                  <a:gd name="connsiteY19" fmla="*/ 280987 h 545782"/>
                  <a:gd name="connsiteX20" fmla="*/ 124777 w 433387"/>
                  <a:gd name="connsiteY20" fmla="*/ 377190 h 545782"/>
                  <a:gd name="connsiteX21" fmla="*/ 176213 w 433387"/>
                  <a:gd name="connsiteY21" fmla="*/ 440055 h 545782"/>
                  <a:gd name="connsiteX22" fmla="*/ 255270 w 433387"/>
                  <a:gd name="connsiteY22" fmla="*/ 462915 h 545782"/>
                  <a:gd name="connsiteX23" fmla="*/ 300990 w 433387"/>
                  <a:gd name="connsiteY23" fmla="*/ 457200 h 545782"/>
                  <a:gd name="connsiteX24" fmla="*/ 342900 w 433387"/>
                  <a:gd name="connsiteY24" fmla="*/ 443865 h 545782"/>
                  <a:gd name="connsiteX25" fmla="*/ 353377 w 433387"/>
                  <a:gd name="connsiteY25" fmla="*/ 369570 h 545782"/>
                  <a:gd name="connsiteX26" fmla="*/ 432435 w 433387"/>
                  <a:gd name="connsiteY26" fmla="*/ 369570 h 545782"/>
                  <a:gd name="connsiteX27" fmla="*/ 432435 w 433387"/>
                  <a:gd name="connsiteY27" fmla="*/ 497205 h 545782"/>
                  <a:gd name="connsiteX28" fmla="*/ 355282 w 433387"/>
                  <a:gd name="connsiteY28" fmla="*/ 531495 h 545782"/>
                  <a:gd name="connsiteX29" fmla="*/ 254317 w 433387"/>
                  <a:gd name="connsiteY29" fmla="*/ 545783 h 54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33387" h="545782">
                    <a:moveTo>
                      <a:pt x="254317" y="545783"/>
                    </a:moveTo>
                    <a:cubicBezTo>
                      <a:pt x="202882" y="545783"/>
                      <a:pt x="158115" y="535305"/>
                      <a:pt x="120015" y="513398"/>
                    </a:cubicBezTo>
                    <a:cubicBezTo>
                      <a:pt x="81915" y="491490"/>
                      <a:pt x="52388" y="461962"/>
                      <a:pt x="31432" y="421958"/>
                    </a:cubicBezTo>
                    <a:cubicBezTo>
                      <a:pt x="10477" y="382905"/>
                      <a:pt x="0" y="336233"/>
                      <a:pt x="0" y="281940"/>
                    </a:cubicBezTo>
                    <a:lnTo>
                      <a:pt x="0" y="263842"/>
                    </a:lnTo>
                    <a:cubicBezTo>
                      <a:pt x="0" y="212408"/>
                      <a:pt x="9525" y="166688"/>
                      <a:pt x="30480" y="127635"/>
                    </a:cubicBezTo>
                    <a:cubicBezTo>
                      <a:pt x="50482" y="87630"/>
                      <a:pt x="79057" y="57150"/>
                      <a:pt x="116205" y="34290"/>
                    </a:cubicBezTo>
                    <a:cubicBezTo>
                      <a:pt x="153352" y="11430"/>
                      <a:pt x="197167" y="0"/>
                      <a:pt x="248602" y="0"/>
                    </a:cubicBezTo>
                    <a:cubicBezTo>
                      <a:pt x="284797" y="0"/>
                      <a:pt x="318135" y="4763"/>
                      <a:pt x="349567" y="15240"/>
                    </a:cubicBezTo>
                    <a:cubicBezTo>
                      <a:pt x="381000" y="25717"/>
                      <a:pt x="408622" y="40958"/>
                      <a:pt x="433388" y="61913"/>
                    </a:cubicBezTo>
                    <a:lnTo>
                      <a:pt x="433388" y="189547"/>
                    </a:lnTo>
                    <a:lnTo>
                      <a:pt x="354330" y="189547"/>
                    </a:lnTo>
                    <a:lnTo>
                      <a:pt x="343852" y="109538"/>
                    </a:lnTo>
                    <a:cubicBezTo>
                      <a:pt x="336232" y="103822"/>
                      <a:pt x="326707" y="99060"/>
                      <a:pt x="317182" y="94297"/>
                    </a:cubicBezTo>
                    <a:cubicBezTo>
                      <a:pt x="307657" y="90488"/>
                      <a:pt x="297180" y="86677"/>
                      <a:pt x="286702" y="84772"/>
                    </a:cubicBezTo>
                    <a:cubicBezTo>
                      <a:pt x="275272" y="82867"/>
                      <a:pt x="263842" y="81915"/>
                      <a:pt x="250507" y="81915"/>
                    </a:cubicBezTo>
                    <a:cubicBezTo>
                      <a:pt x="220027" y="81915"/>
                      <a:pt x="194310" y="89535"/>
                      <a:pt x="173355" y="103822"/>
                    </a:cubicBezTo>
                    <a:cubicBezTo>
                      <a:pt x="151447" y="119063"/>
                      <a:pt x="135255" y="139065"/>
                      <a:pt x="123825" y="166688"/>
                    </a:cubicBezTo>
                    <a:cubicBezTo>
                      <a:pt x="112395" y="193358"/>
                      <a:pt x="106680" y="225742"/>
                      <a:pt x="106680" y="262890"/>
                    </a:cubicBezTo>
                    <a:lnTo>
                      <a:pt x="106680" y="280987"/>
                    </a:lnTo>
                    <a:cubicBezTo>
                      <a:pt x="106680" y="318135"/>
                      <a:pt x="112395" y="350520"/>
                      <a:pt x="124777" y="377190"/>
                    </a:cubicBezTo>
                    <a:cubicBezTo>
                      <a:pt x="137160" y="404812"/>
                      <a:pt x="154305" y="425767"/>
                      <a:pt x="176213" y="440055"/>
                    </a:cubicBezTo>
                    <a:cubicBezTo>
                      <a:pt x="198120" y="455295"/>
                      <a:pt x="224790" y="462915"/>
                      <a:pt x="255270" y="462915"/>
                    </a:cubicBezTo>
                    <a:cubicBezTo>
                      <a:pt x="270510" y="462915"/>
                      <a:pt x="285750" y="461010"/>
                      <a:pt x="300990" y="457200"/>
                    </a:cubicBezTo>
                    <a:cubicBezTo>
                      <a:pt x="316230" y="453390"/>
                      <a:pt x="330517" y="449580"/>
                      <a:pt x="342900" y="443865"/>
                    </a:cubicBezTo>
                    <a:lnTo>
                      <a:pt x="353377" y="369570"/>
                    </a:lnTo>
                    <a:lnTo>
                      <a:pt x="432435" y="369570"/>
                    </a:lnTo>
                    <a:lnTo>
                      <a:pt x="432435" y="497205"/>
                    </a:lnTo>
                    <a:cubicBezTo>
                      <a:pt x="411480" y="510540"/>
                      <a:pt x="385763" y="521970"/>
                      <a:pt x="355282" y="531495"/>
                    </a:cubicBezTo>
                    <a:cubicBezTo>
                      <a:pt x="325755" y="541020"/>
                      <a:pt x="291465" y="545783"/>
                      <a:pt x="254317" y="545783"/>
                    </a:cubicBezTo>
                    <a:close/>
                  </a:path>
                </a:pathLst>
              </a:custGeom>
              <a:solidFill>
                <a:srgbClr val="585860"/>
              </a:solidFill>
              <a:ln w="9525" cap="flat">
                <a:noFill/>
                <a:prstDash val="solid"/>
                <a:miter/>
              </a:ln>
            </p:spPr>
            <p:txBody>
              <a:bodyPr rtlCol="0" anchor="ctr"/>
              <a:lstStyle/>
              <a:p>
                <a:endParaRPr lang="en-IN"/>
              </a:p>
            </p:txBody>
          </p:sp>
          <p:sp>
            <p:nvSpPr>
              <p:cNvPr id="252" name="Freeform: Shape 251">
                <a:extLst>
                  <a:ext uri="{FF2B5EF4-FFF2-40B4-BE49-F238E27FC236}">
                    <a16:creationId xmlns:a16="http://schemas.microsoft.com/office/drawing/2014/main" xmlns="" id="{2182B6E8-729C-6D16-C5C9-1A9FA87AA996}"/>
                  </a:ext>
                </a:extLst>
              </p:cNvPr>
              <p:cNvSpPr/>
              <p:nvPr/>
            </p:nvSpPr>
            <p:spPr>
              <a:xfrm>
                <a:off x="6395085" y="2395537"/>
                <a:ext cx="479107" cy="543877"/>
              </a:xfrm>
              <a:custGeom>
                <a:avLst/>
                <a:gdLst>
                  <a:gd name="connsiteX0" fmla="*/ 239077 w 479107"/>
                  <a:gd name="connsiteY0" fmla="*/ 543878 h 543877"/>
                  <a:gd name="connsiteX1" fmla="*/ 141922 w 479107"/>
                  <a:gd name="connsiteY1" fmla="*/ 523875 h 543877"/>
                  <a:gd name="connsiteX2" fmla="*/ 65722 w 479107"/>
                  <a:gd name="connsiteY2" fmla="*/ 467678 h 543877"/>
                  <a:gd name="connsiteX3" fmla="*/ 17145 w 479107"/>
                  <a:gd name="connsiteY3" fmla="*/ 382905 h 543877"/>
                  <a:gd name="connsiteX4" fmla="*/ 0 w 479107"/>
                  <a:gd name="connsiteY4" fmla="*/ 276225 h 543877"/>
                  <a:gd name="connsiteX5" fmla="*/ 0 w 479107"/>
                  <a:gd name="connsiteY5" fmla="*/ 268605 h 543877"/>
                  <a:gd name="connsiteX6" fmla="*/ 17145 w 479107"/>
                  <a:gd name="connsiteY6" fmla="*/ 161925 h 543877"/>
                  <a:gd name="connsiteX7" fmla="*/ 65722 w 479107"/>
                  <a:gd name="connsiteY7" fmla="*/ 76200 h 543877"/>
                  <a:gd name="connsiteX8" fmla="*/ 140970 w 479107"/>
                  <a:gd name="connsiteY8" fmla="*/ 20003 h 543877"/>
                  <a:gd name="connsiteX9" fmla="*/ 238125 w 479107"/>
                  <a:gd name="connsiteY9" fmla="*/ 0 h 543877"/>
                  <a:gd name="connsiteX10" fmla="*/ 336232 w 479107"/>
                  <a:gd name="connsiteY10" fmla="*/ 20003 h 543877"/>
                  <a:gd name="connsiteX11" fmla="*/ 412432 w 479107"/>
                  <a:gd name="connsiteY11" fmla="*/ 76200 h 543877"/>
                  <a:gd name="connsiteX12" fmla="*/ 461963 w 479107"/>
                  <a:gd name="connsiteY12" fmla="*/ 161925 h 543877"/>
                  <a:gd name="connsiteX13" fmla="*/ 479107 w 479107"/>
                  <a:gd name="connsiteY13" fmla="*/ 268605 h 543877"/>
                  <a:gd name="connsiteX14" fmla="*/ 479107 w 479107"/>
                  <a:gd name="connsiteY14" fmla="*/ 276225 h 543877"/>
                  <a:gd name="connsiteX15" fmla="*/ 461963 w 479107"/>
                  <a:gd name="connsiteY15" fmla="*/ 382905 h 543877"/>
                  <a:gd name="connsiteX16" fmla="*/ 412432 w 479107"/>
                  <a:gd name="connsiteY16" fmla="*/ 467678 h 543877"/>
                  <a:gd name="connsiteX17" fmla="*/ 336232 w 479107"/>
                  <a:gd name="connsiteY17" fmla="*/ 523875 h 543877"/>
                  <a:gd name="connsiteX18" fmla="*/ 239077 w 479107"/>
                  <a:gd name="connsiteY18" fmla="*/ 543878 h 543877"/>
                  <a:gd name="connsiteX19" fmla="*/ 239077 w 479107"/>
                  <a:gd name="connsiteY19" fmla="*/ 461010 h 543877"/>
                  <a:gd name="connsiteX20" fmla="*/ 314325 w 479107"/>
                  <a:gd name="connsiteY20" fmla="*/ 438150 h 543877"/>
                  <a:gd name="connsiteX21" fmla="*/ 359092 w 479107"/>
                  <a:gd name="connsiteY21" fmla="*/ 373380 h 543877"/>
                  <a:gd name="connsiteX22" fmla="*/ 374332 w 479107"/>
                  <a:gd name="connsiteY22" fmla="*/ 276225 h 543877"/>
                  <a:gd name="connsiteX23" fmla="*/ 374332 w 479107"/>
                  <a:gd name="connsiteY23" fmla="*/ 266700 h 543877"/>
                  <a:gd name="connsiteX24" fmla="*/ 359092 w 479107"/>
                  <a:gd name="connsiteY24" fmla="*/ 170497 h 543877"/>
                  <a:gd name="connsiteX25" fmla="*/ 313372 w 479107"/>
                  <a:gd name="connsiteY25" fmla="*/ 105728 h 543877"/>
                  <a:gd name="connsiteX26" fmla="*/ 239077 w 479107"/>
                  <a:gd name="connsiteY26" fmla="*/ 82867 h 543877"/>
                  <a:gd name="connsiteX27" fmla="*/ 164782 w 479107"/>
                  <a:gd name="connsiteY27" fmla="*/ 105728 h 543877"/>
                  <a:gd name="connsiteX28" fmla="*/ 120967 w 479107"/>
                  <a:gd name="connsiteY28" fmla="*/ 170497 h 543877"/>
                  <a:gd name="connsiteX29" fmla="*/ 106680 w 479107"/>
                  <a:gd name="connsiteY29" fmla="*/ 267653 h 543877"/>
                  <a:gd name="connsiteX30" fmla="*/ 106680 w 479107"/>
                  <a:gd name="connsiteY30" fmla="*/ 276225 h 543877"/>
                  <a:gd name="connsiteX31" fmla="*/ 120967 w 479107"/>
                  <a:gd name="connsiteY31" fmla="*/ 373380 h 543877"/>
                  <a:gd name="connsiteX32" fmla="*/ 165735 w 479107"/>
                  <a:gd name="connsiteY32" fmla="*/ 438150 h 543877"/>
                  <a:gd name="connsiteX33" fmla="*/ 239077 w 479107"/>
                  <a:gd name="connsiteY33" fmla="*/ 461010 h 543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79107" h="543877">
                    <a:moveTo>
                      <a:pt x="239077" y="543878"/>
                    </a:moveTo>
                    <a:cubicBezTo>
                      <a:pt x="203835" y="543878"/>
                      <a:pt x="170497" y="537210"/>
                      <a:pt x="141922" y="523875"/>
                    </a:cubicBezTo>
                    <a:cubicBezTo>
                      <a:pt x="112395" y="510540"/>
                      <a:pt x="87630" y="491490"/>
                      <a:pt x="65722" y="467678"/>
                    </a:cubicBezTo>
                    <a:cubicBezTo>
                      <a:pt x="44767" y="443865"/>
                      <a:pt x="28575" y="415290"/>
                      <a:pt x="17145" y="382905"/>
                    </a:cubicBezTo>
                    <a:cubicBezTo>
                      <a:pt x="5715" y="350520"/>
                      <a:pt x="0" y="314325"/>
                      <a:pt x="0" y="276225"/>
                    </a:cubicBezTo>
                    <a:lnTo>
                      <a:pt x="0" y="268605"/>
                    </a:lnTo>
                    <a:cubicBezTo>
                      <a:pt x="0" y="229553"/>
                      <a:pt x="5715" y="194310"/>
                      <a:pt x="17145" y="161925"/>
                    </a:cubicBezTo>
                    <a:cubicBezTo>
                      <a:pt x="28575" y="129540"/>
                      <a:pt x="44767" y="100965"/>
                      <a:pt x="65722" y="76200"/>
                    </a:cubicBezTo>
                    <a:cubicBezTo>
                      <a:pt x="86677" y="52388"/>
                      <a:pt x="112395" y="33338"/>
                      <a:pt x="140970" y="20003"/>
                    </a:cubicBezTo>
                    <a:cubicBezTo>
                      <a:pt x="170497" y="6667"/>
                      <a:pt x="202882" y="0"/>
                      <a:pt x="238125" y="0"/>
                    </a:cubicBezTo>
                    <a:cubicBezTo>
                      <a:pt x="274320" y="0"/>
                      <a:pt x="306705" y="6667"/>
                      <a:pt x="336232" y="20003"/>
                    </a:cubicBezTo>
                    <a:cubicBezTo>
                      <a:pt x="365760" y="33338"/>
                      <a:pt x="391477" y="52388"/>
                      <a:pt x="412432" y="76200"/>
                    </a:cubicBezTo>
                    <a:cubicBezTo>
                      <a:pt x="433388" y="100013"/>
                      <a:pt x="450532" y="128588"/>
                      <a:pt x="461963" y="161925"/>
                    </a:cubicBezTo>
                    <a:cubicBezTo>
                      <a:pt x="473392" y="194310"/>
                      <a:pt x="479107" y="230505"/>
                      <a:pt x="479107" y="268605"/>
                    </a:cubicBezTo>
                    <a:lnTo>
                      <a:pt x="479107" y="276225"/>
                    </a:lnTo>
                    <a:cubicBezTo>
                      <a:pt x="479107" y="315278"/>
                      <a:pt x="473392" y="350520"/>
                      <a:pt x="461963" y="382905"/>
                    </a:cubicBezTo>
                    <a:cubicBezTo>
                      <a:pt x="450532" y="415290"/>
                      <a:pt x="434340" y="443865"/>
                      <a:pt x="412432" y="467678"/>
                    </a:cubicBezTo>
                    <a:cubicBezTo>
                      <a:pt x="391477" y="491490"/>
                      <a:pt x="365760" y="510540"/>
                      <a:pt x="336232" y="523875"/>
                    </a:cubicBezTo>
                    <a:cubicBezTo>
                      <a:pt x="307657" y="537210"/>
                      <a:pt x="275272" y="543878"/>
                      <a:pt x="239077" y="543878"/>
                    </a:cubicBezTo>
                    <a:close/>
                    <a:moveTo>
                      <a:pt x="239077" y="461010"/>
                    </a:moveTo>
                    <a:cubicBezTo>
                      <a:pt x="269557" y="461010"/>
                      <a:pt x="294322" y="453390"/>
                      <a:pt x="314325" y="438150"/>
                    </a:cubicBezTo>
                    <a:cubicBezTo>
                      <a:pt x="334327" y="422910"/>
                      <a:pt x="349567" y="401003"/>
                      <a:pt x="359092" y="373380"/>
                    </a:cubicBezTo>
                    <a:cubicBezTo>
                      <a:pt x="369570" y="345757"/>
                      <a:pt x="374332" y="313372"/>
                      <a:pt x="374332" y="276225"/>
                    </a:cubicBezTo>
                    <a:lnTo>
                      <a:pt x="374332" y="266700"/>
                    </a:lnTo>
                    <a:cubicBezTo>
                      <a:pt x="374332" y="230505"/>
                      <a:pt x="369570" y="198120"/>
                      <a:pt x="359092" y="170497"/>
                    </a:cubicBezTo>
                    <a:cubicBezTo>
                      <a:pt x="348615" y="142875"/>
                      <a:pt x="333375" y="120967"/>
                      <a:pt x="313372" y="105728"/>
                    </a:cubicBezTo>
                    <a:cubicBezTo>
                      <a:pt x="293370" y="90488"/>
                      <a:pt x="268605" y="82867"/>
                      <a:pt x="239077" y="82867"/>
                    </a:cubicBezTo>
                    <a:cubicBezTo>
                      <a:pt x="209550" y="82867"/>
                      <a:pt x="184785" y="90488"/>
                      <a:pt x="164782" y="105728"/>
                    </a:cubicBezTo>
                    <a:cubicBezTo>
                      <a:pt x="144780" y="120967"/>
                      <a:pt x="130492" y="142875"/>
                      <a:pt x="120967" y="170497"/>
                    </a:cubicBezTo>
                    <a:cubicBezTo>
                      <a:pt x="111442" y="198120"/>
                      <a:pt x="106680" y="230505"/>
                      <a:pt x="106680" y="267653"/>
                    </a:cubicBezTo>
                    <a:lnTo>
                      <a:pt x="106680" y="276225"/>
                    </a:lnTo>
                    <a:cubicBezTo>
                      <a:pt x="106680" y="313372"/>
                      <a:pt x="111442" y="345757"/>
                      <a:pt x="120967" y="373380"/>
                    </a:cubicBezTo>
                    <a:cubicBezTo>
                      <a:pt x="130492" y="401003"/>
                      <a:pt x="145732" y="422910"/>
                      <a:pt x="165735" y="438150"/>
                    </a:cubicBezTo>
                    <a:cubicBezTo>
                      <a:pt x="184785" y="453390"/>
                      <a:pt x="209550" y="461010"/>
                      <a:pt x="239077" y="461010"/>
                    </a:cubicBezTo>
                    <a:close/>
                  </a:path>
                </a:pathLst>
              </a:custGeom>
              <a:solidFill>
                <a:srgbClr val="585860"/>
              </a:solidFill>
              <a:ln w="9525" cap="flat">
                <a:noFill/>
                <a:prstDash val="solid"/>
                <a:miter/>
              </a:ln>
            </p:spPr>
            <p:txBody>
              <a:bodyPr rtlCol="0" anchor="ctr"/>
              <a:lstStyle/>
              <a:p>
                <a:endParaRPr lang="en-IN"/>
              </a:p>
            </p:txBody>
          </p:sp>
          <p:sp>
            <p:nvSpPr>
              <p:cNvPr id="253" name="Freeform: Shape 252">
                <a:extLst>
                  <a:ext uri="{FF2B5EF4-FFF2-40B4-BE49-F238E27FC236}">
                    <a16:creationId xmlns:a16="http://schemas.microsoft.com/office/drawing/2014/main" xmlns="" id="{9A105A5D-9964-7630-4EF2-79B6D8D7E0FC}"/>
                  </a:ext>
                </a:extLst>
              </p:cNvPr>
              <p:cNvSpPr/>
              <p:nvPr/>
            </p:nvSpPr>
            <p:spPr>
              <a:xfrm>
                <a:off x="6978967" y="2393632"/>
                <a:ext cx="449580" cy="545782"/>
              </a:xfrm>
              <a:custGeom>
                <a:avLst/>
                <a:gdLst>
                  <a:gd name="connsiteX0" fmla="*/ 249555 w 449580"/>
                  <a:gd name="connsiteY0" fmla="*/ 545783 h 545782"/>
                  <a:gd name="connsiteX1" fmla="*/ 115252 w 449580"/>
                  <a:gd name="connsiteY1" fmla="*/ 513398 h 545782"/>
                  <a:gd name="connsiteX2" fmla="*/ 29527 w 449580"/>
                  <a:gd name="connsiteY2" fmla="*/ 422910 h 545782"/>
                  <a:gd name="connsiteX3" fmla="*/ 0 w 449580"/>
                  <a:gd name="connsiteY3" fmla="*/ 287655 h 545782"/>
                  <a:gd name="connsiteX4" fmla="*/ 0 w 449580"/>
                  <a:gd name="connsiteY4" fmla="*/ 268605 h 545782"/>
                  <a:gd name="connsiteX5" fmla="*/ 29527 w 449580"/>
                  <a:gd name="connsiteY5" fmla="*/ 128588 h 545782"/>
                  <a:gd name="connsiteX6" fmla="*/ 113347 w 449580"/>
                  <a:gd name="connsiteY6" fmla="*/ 34290 h 545782"/>
                  <a:gd name="connsiteX7" fmla="*/ 240982 w 449580"/>
                  <a:gd name="connsiteY7" fmla="*/ 0 h 545782"/>
                  <a:gd name="connsiteX8" fmla="*/ 348615 w 449580"/>
                  <a:gd name="connsiteY8" fmla="*/ 15240 h 545782"/>
                  <a:gd name="connsiteX9" fmla="*/ 436245 w 449580"/>
                  <a:gd name="connsiteY9" fmla="*/ 61913 h 545782"/>
                  <a:gd name="connsiteX10" fmla="*/ 436245 w 449580"/>
                  <a:gd name="connsiteY10" fmla="*/ 179070 h 545782"/>
                  <a:gd name="connsiteX11" fmla="*/ 357188 w 449580"/>
                  <a:gd name="connsiteY11" fmla="*/ 179070 h 545782"/>
                  <a:gd name="connsiteX12" fmla="*/ 341947 w 449580"/>
                  <a:gd name="connsiteY12" fmla="*/ 108585 h 545782"/>
                  <a:gd name="connsiteX13" fmla="*/ 303847 w 449580"/>
                  <a:gd name="connsiteY13" fmla="*/ 88583 h 545782"/>
                  <a:gd name="connsiteX14" fmla="*/ 248602 w 449580"/>
                  <a:gd name="connsiteY14" fmla="*/ 80963 h 545782"/>
                  <a:gd name="connsiteX15" fmla="*/ 172402 w 449580"/>
                  <a:gd name="connsiteY15" fmla="*/ 103822 h 545782"/>
                  <a:gd name="connsiteX16" fmla="*/ 122872 w 449580"/>
                  <a:gd name="connsiteY16" fmla="*/ 168592 h 545782"/>
                  <a:gd name="connsiteX17" fmla="*/ 105727 w 449580"/>
                  <a:gd name="connsiteY17" fmla="*/ 265748 h 545782"/>
                  <a:gd name="connsiteX18" fmla="*/ 105727 w 449580"/>
                  <a:gd name="connsiteY18" fmla="*/ 284798 h 545782"/>
                  <a:gd name="connsiteX19" fmla="*/ 122872 w 449580"/>
                  <a:gd name="connsiteY19" fmla="*/ 378142 h 545782"/>
                  <a:gd name="connsiteX20" fmla="*/ 172402 w 449580"/>
                  <a:gd name="connsiteY20" fmla="*/ 440055 h 545782"/>
                  <a:gd name="connsiteX21" fmla="*/ 252413 w 449580"/>
                  <a:gd name="connsiteY21" fmla="*/ 461962 h 545782"/>
                  <a:gd name="connsiteX22" fmla="*/ 303847 w 449580"/>
                  <a:gd name="connsiteY22" fmla="*/ 456248 h 545782"/>
                  <a:gd name="connsiteX23" fmla="*/ 342900 w 449580"/>
                  <a:gd name="connsiteY23" fmla="*/ 442912 h 545782"/>
                  <a:gd name="connsiteX24" fmla="*/ 342900 w 449580"/>
                  <a:gd name="connsiteY24" fmla="*/ 353377 h 545782"/>
                  <a:gd name="connsiteX25" fmla="*/ 267652 w 449580"/>
                  <a:gd name="connsiteY25" fmla="*/ 347662 h 545782"/>
                  <a:gd name="connsiteX26" fmla="*/ 267652 w 449580"/>
                  <a:gd name="connsiteY26" fmla="*/ 273367 h 545782"/>
                  <a:gd name="connsiteX27" fmla="*/ 449580 w 449580"/>
                  <a:gd name="connsiteY27" fmla="*/ 273367 h 545782"/>
                  <a:gd name="connsiteX28" fmla="*/ 449580 w 449580"/>
                  <a:gd name="connsiteY28" fmla="*/ 487680 h 545782"/>
                  <a:gd name="connsiteX29" fmla="*/ 364807 w 449580"/>
                  <a:gd name="connsiteY29" fmla="*/ 527685 h 545782"/>
                  <a:gd name="connsiteX30" fmla="*/ 249555 w 449580"/>
                  <a:gd name="connsiteY30" fmla="*/ 545783 h 54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49580" h="545782">
                    <a:moveTo>
                      <a:pt x="249555" y="545783"/>
                    </a:moveTo>
                    <a:cubicBezTo>
                      <a:pt x="197168" y="545783"/>
                      <a:pt x="152400" y="535305"/>
                      <a:pt x="115252" y="513398"/>
                    </a:cubicBezTo>
                    <a:cubicBezTo>
                      <a:pt x="78105" y="491490"/>
                      <a:pt x="49530" y="461010"/>
                      <a:pt x="29527" y="422910"/>
                    </a:cubicBezTo>
                    <a:cubicBezTo>
                      <a:pt x="9525" y="383858"/>
                      <a:pt x="0" y="339090"/>
                      <a:pt x="0" y="287655"/>
                    </a:cubicBezTo>
                    <a:lnTo>
                      <a:pt x="0" y="268605"/>
                    </a:lnTo>
                    <a:cubicBezTo>
                      <a:pt x="0" y="215265"/>
                      <a:pt x="9525" y="169545"/>
                      <a:pt x="29527" y="128588"/>
                    </a:cubicBezTo>
                    <a:cubicBezTo>
                      <a:pt x="49530" y="88583"/>
                      <a:pt x="77152" y="57150"/>
                      <a:pt x="113347" y="34290"/>
                    </a:cubicBezTo>
                    <a:cubicBezTo>
                      <a:pt x="149543" y="11430"/>
                      <a:pt x="192405" y="0"/>
                      <a:pt x="240982" y="0"/>
                    </a:cubicBezTo>
                    <a:cubicBezTo>
                      <a:pt x="279082" y="0"/>
                      <a:pt x="315277" y="5715"/>
                      <a:pt x="348615" y="15240"/>
                    </a:cubicBezTo>
                    <a:cubicBezTo>
                      <a:pt x="381952" y="25717"/>
                      <a:pt x="411480" y="40958"/>
                      <a:pt x="436245" y="61913"/>
                    </a:cubicBezTo>
                    <a:lnTo>
                      <a:pt x="436245" y="179070"/>
                    </a:lnTo>
                    <a:lnTo>
                      <a:pt x="357188" y="179070"/>
                    </a:lnTo>
                    <a:lnTo>
                      <a:pt x="341947" y="108585"/>
                    </a:lnTo>
                    <a:cubicBezTo>
                      <a:pt x="332422" y="100013"/>
                      <a:pt x="320040" y="93345"/>
                      <a:pt x="303847" y="88583"/>
                    </a:cubicBezTo>
                    <a:cubicBezTo>
                      <a:pt x="287655" y="83820"/>
                      <a:pt x="269557" y="80963"/>
                      <a:pt x="248602" y="80963"/>
                    </a:cubicBezTo>
                    <a:cubicBezTo>
                      <a:pt x="219075" y="80963"/>
                      <a:pt x="193357" y="88583"/>
                      <a:pt x="172402" y="103822"/>
                    </a:cubicBezTo>
                    <a:cubicBezTo>
                      <a:pt x="150495" y="119063"/>
                      <a:pt x="134302" y="140970"/>
                      <a:pt x="122872" y="168592"/>
                    </a:cubicBezTo>
                    <a:cubicBezTo>
                      <a:pt x="111443" y="196215"/>
                      <a:pt x="105727" y="228600"/>
                      <a:pt x="105727" y="265748"/>
                    </a:cubicBezTo>
                    <a:lnTo>
                      <a:pt x="105727" y="284798"/>
                    </a:lnTo>
                    <a:cubicBezTo>
                      <a:pt x="105727" y="320992"/>
                      <a:pt x="111443" y="351473"/>
                      <a:pt x="122872" y="378142"/>
                    </a:cubicBezTo>
                    <a:cubicBezTo>
                      <a:pt x="134302" y="404812"/>
                      <a:pt x="150495" y="424815"/>
                      <a:pt x="172402" y="440055"/>
                    </a:cubicBezTo>
                    <a:cubicBezTo>
                      <a:pt x="194310" y="455295"/>
                      <a:pt x="220980" y="461962"/>
                      <a:pt x="252413" y="461962"/>
                    </a:cubicBezTo>
                    <a:cubicBezTo>
                      <a:pt x="271463" y="461962"/>
                      <a:pt x="288607" y="460058"/>
                      <a:pt x="303847" y="456248"/>
                    </a:cubicBezTo>
                    <a:cubicBezTo>
                      <a:pt x="319088" y="452437"/>
                      <a:pt x="332422" y="448627"/>
                      <a:pt x="342900" y="442912"/>
                    </a:cubicBezTo>
                    <a:lnTo>
                      <a:pt x="342900" y="353377"/>
                    </a:lnTo>
                    <a:lnTo>
                      <a:pt x="267652" y="347662"/>
                    </a:lnTo>
                    <a:lnTo>
                      <a:pt x="267652" y="273367"/>
                    </a:lnTo>
                    <a:lnTo>
                      <a:pt x="449580" y="273367"/>
                    </a:lnTo>
                    <a:lnTo>
                      <a:pt x="449580" y="487680"/>
                    </a:lnTo>
                    <a:cubicBezTo>
                      <a:pt x="425768" y="504825"/>
                      <a:pt x="398145" y="518160"/>
                      <a:pt x="364807" y="527685"/>
                    </a:cubicBezTo>
                    <a:cubicBezTo>
                      <a:pt x="331470" y="540068"/>
                      <a:pt x="292418" y="545783"/>
                      <a:pt x="249555" y="545783"/>
                    </a:cubicBezTo>
                    <a:close/>
                  </a:path>
                </a:pathLst>
              </a:custGeom>
              <a:solidFill>
                <a:srgbClr val="585860"/>
              </a:solidFill>
              <a:ln w="9525" cap="flat">
                <a:noFill/>
                <a:prstDash val="solid"/>
                <a:miter/>
              </a:ln>
            </p:spPr>
            <p:txBody>
              <a:bodyPr rtlCol="0" anchor="ctr"/>
              <a:lstStyle/>
              <a:p>
                <a:endParaRPr lang="en-IN"/>
              </a:p>
            </p:txBody>
          </p:sp>
          <p:sp>
            <p:nvSpPr>
              <p:cNvPr id="254" name="Freeform: Shape 253">
                <a:extLst>
                  <a:ext uri="{FF2B5EF4-FFF2-40B4-BE49-F238E27FC236}">
                    <a16:creationId xmlns:a16="http://schemas.microsoft.com/office/drawing/2014/main" xmlns="" id="{9D0C1C0B-DE83-6D06-0AD6-6DACA6F4A427}"/>
                  </a:ext>
                </a:extLst>
              </p:cNvPr>
              <p:cNvSpPr/>
              <p:nvPr/>
            </p:nvSpPr>
            <p:spPr>
              <a:xfrm>
                <a:off x="7538085" y="2403157"/>
                <a:ext cx="548639" cy="529589"/>
              </a:xfrm>
              <a:custGeom>
                <a:avLst/>
                <a:gdLst>
                  <a:gd name="connsiteX0" fmla="*/ 0 w 548639"/>
                  <a:gd name="connsiteY0" fmla="*/ 528637 h 529589"/>
                  <a:gd name="connsiteX1" fmla="*/ 0 w 548639"/>
                  <a:gd name="connsiteY1" fmla="*/ 464820 h 529589"/>
                  <a:gd name="connsiteX2" fmla="*/ 56197 w 548639"/>
                  <a:gd name="connsiteY2" fmla="*/ 454342 h 529589"/>
                  <a:gd name="connsiteX3" fmla="*/ 56197 w 548639"/>
                  <a:gd name="connsiteY3" fmla="*/ 74295 h 529589"/>
                  <a:gd name="connsiteX4" fmla="*/ 0 w 548639"/>
                  <a:gd name="connsiteY4" fmla="*/ 63817 h 529589"/>
                  <a:gd name="connsiteX5" fmla="*/ 0 w 548639"/>
                  <a:gd name="connsiteY5" fmla="*/ 0 h 529589"/>
                  <a:gd name="connsiteX6" fmla="*/ 56197 w 548639"/>
                  <a:gd name="connsiteY6" fmla="*/ 0 h 529589"/>
                  <a:gd name="connsiteX7" fmla="*/ 163830 w 548639"/>
                  <a:gd name="connsiteY7" fmla="*/ 0 h 529589"/>
                  <a:gd name="connsiteX8" fmla="*/ 394335 w 548639"/>
                  <a:gd name="connsiteY8" fmla="*/ 367665 h 529589"/>
                  <a:gd name="connsiteX9" fmla="*/ 396240 w 548639"/>
                  <a:gd name="connsiteY9" fmla="*/ 367665 h 529589"/>
                  <a:gd name="connsiteX10" fmla="*/ 396240 w 548639"/>
                  <a:gd name="connsiteY10" fmla="*/ 75247 h 529589"/>
                  <a:gd name="connsiteX11" fmla="*/ 328613 w 548639"/>
                  <a:gd name="connsiteY11" fmla="*/ 64770 h 529589"/>
                  <a:gd name="connsiteX12" fmla="*/ 328613 w 548639"/>
                  <a:gd name="connsiteY12" fmla="*/ 952 h 529589"/>
                  <a:gd name="connsiteX13" fmla="*/ 491490 w 548639"/>
                  <a:gd name="connsiteY13" fmla="*/ 952 h 529589"/>
                  <a:gd name="connsiteX14" fmla="*/ 548640 w 548639"/>
                  <a:gd name="connsiteY14" fmla="*/ 952 h 529589"/>
                  <a:gd name="connsiteX15" fmla="*/ 548640 w 548639"/>
                  <a:gd name="connsiteY15" fmla="*/ 64770 h 529589"/>
                  <a:gd name="connsiteX16" fmla="*/ 491490 w 548639"/>
                  <a:gd name="connsiteY16" fmla="*/ 75247 h 529589"/>
                  <a:gd name="connsiteX17" fmla="*/ 491490 w 548639"/>
                  <a:gd name="connsiteY17" fmla="*/ 529590 h 529589"/>
                  <a:gd name="connsiteX18" fmla="*/ 388620 w 548639"/>
                  <a:gd name="connsiteY18" fmla="*/ 529590 h 529589"/>
                  <a:gd name="connsiteX19" fmla="*/ 152400 w 548639"/>
                  <a:gd name="connsiteY19" fmla="*/ 165735 h 529589"/>
                  <a:gd name="connsiteX20" fmla="*/ 150495 w 548639"/>
                  <a:gd name="connsiteY20" fmla="*/ 165735 h 529589"/>
                  <a:gd name="connsiteX21" fmla="*/ 150495 w 548639"/>
                  <a:gd name="connsiteY21" fmla="*/ 454342 h 529589"/>
                  <a:gd name="connsiteX22" fmla="*/ 218122 w 548639"/>
                  <a:gd name="connsiteY22" fmla="*/ 464820 h 529589"/>
                  <a:gd name="connsiteX23" fmla="*/ 218122 w 548639"/>
                  <a:gd name="connsiteY23" fmla="*/ 528637 h 529589"/>
                  <a:gd name="connsiteX24" fmla="*/ 0 w 548639"/>
                  <a:gd name="connsiteY24" fmla="*/ 528637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8639" h="529589">
                    <a:moveTo>
                      <a:pt x="0" y="528637"/>
                    </a:moveTo>
                    <a:lnTo>
                      <a:pt x="0" y="464820"/>
                    </a:lnTo>
                    <a:lnTo>
                      <a:pt x="56197" y="454342"/>
                    </a:lnTo>
                    <a:lnTo>
                      <a:pt x="56197" y="74295"/>
                    </a:lnTo>
                    <a:lnTo>
                      <a:pt x="0" y="63817"/>
                    </a:lnTo>
                    <a:lnTo>
                      <a:pt x="0" y="0"/>
                    </a:lnTo>
                    <a:lnTo>
                      <a:pt x="56197" y="0"/>
                    </a:lnTo>
                    <a:lnTo>
                      <a:pt x="163830" y="0"/>
                    </a:lnTo>
                    <a:lnTo>
                      <a:pt x="394335" y="367665"/>
                    </a:lnTo>
                    <a:lnTo>
                      <a:pt x="396240" y="367665"/>
                    </a:lnTo>
                    <a:lnTo>
                      <a:pt x="396240" y="75247"/>
                    </a:lnTo>
                    <a:lnTo>
                      <a:pt x="328613" y="64770"/>
                    </a:lnTo>
                    <a:lnTo>
                      <a:pt x="328613" y="952"/>
                    </a:lnTo>
                    <a:lnTo>
                      <a:pt x="491490" y="952"/>
                    </a:lnTo>
                    <a:lnTo>
                      <a:pt x="548640" y="952"/>
                    </a:lnTo>
                    <a:lnTo>
                      <a:pt x="548640" y="64770"/>
                    </a:lnTo>
                    <a:lnTo>
                      <a:pt x="491490" y="75247"/>
                    </a:lnTo>
                    <a:lnTo>
                      <a:pt x="491490" y="529590"/>
                    </a:lnTo>
                    <a:lnTo>
                      <a:pt x="388620" y="529590"/>
                    </a:lnTo>
                    <a:lnTo>
                      <a:pt x="152400" y="165735"/>
                    </a:lnTo>
                    <a:lnTo>
                      <a:pt x="150495" y="165735"/>
                    </a:lnTo>
                    <a:lnTo>
                      <a:pt x="150495" y="454342"/>
                    </a:lnTo>
                    <a:lnTo>
                      <a:pt x="218122" y="464820"/>
                    </a:lnTo>
                    <a:lnTo>
                      <a:pt x="218122" y="528637"/>
                    </a:lnTo>
                    <a:lnTo>
                      <a:pt x="0" y="528637"/>
                    </a:lnTo>
                    <a:close/>
                  </a:path>
                </a:pathLst>
              </a:custGeom>
              <a:solidFill>
                <a:srgbClr val="585860"/>
              </a:solidFill>
              <a:ln w="9525" cap="flat">
                <a:noFill/>
                <a:prstDash val="solid"/>
                <a:miter/>
              </a:ln>
            </p:spPr>
            <p:txBody>
              <a:bodyPr rtlCol="0" anchor="ctr"/>
              <a:lstStyle/>
              <a:p>
                <a:endParaRPr lang="en-IN"/>
              </a:p>
            </p:txBody>
          </p:sp>
          <p:sp>
            <p:nvSpPr>
              <p:cNvPr id="255" name="Freeform: Shape 254">
                <a:extLst>
                  <a:ext uri="{FF2B5EF4-FFF2-40B4-BE49-F238E27FC236}">
                    <a16:creationId xmlns:a16="http://schemas.microsoft.com/office/drawing/2014/main" xmlns="" id="{B63E04BF-A5D0-17D8-9B07-83425ABFDEC0}"/>
                  </a:ext>
                </a:extLst>
              </p:cNvPr>
              <p:cNvSpPr/>
              <p:nvPr/>
            </p:nvSpPr>
            <p:spPr>
              <a:xfrm>
                <a:off x="8178164" y="2403157"/>
                <a:ext cx="219075" cy="528637"/>
              </a:xfrm>
              <a:custGeom>
                <a:avLst/>
                <a:gdLst>
                  <a:gd name="connsiteX0" fmla="*/ 0 w 219075"/>
                  <a:gd name="connsiteY0" fmla="*/ 528637 h 528637"/>
                  <a:gd name="connsiteX1" fmla="*/ 0 w 219075"/>
                  <a:gd name="connsiteY1" fmla="*/ 464820 h 528637"/>
                  <a:gd name="connsiteX2" fmla="*/ 56198 w 219075"/>
                  <a:gd name="connsiteY2" fmla="*/ 454342 h 528637"/>
                  <a:gd name="connsiteX3" fmla="*/ 56198 w 219075"/>
                  <a:gd name="connsiteY3" fmla="*/ 74295 h 528637"/>
                  <a:gd name="connsiteX4" fmla="*/ 0 w 219075"/>
                  <a:gd name="connsiteY4" fmla="*/ 63817 h 528637"/>
                  <a:gd name="connsiteX5" fmla="*/ 0 w 219075"/>
                  <a:gd name="connsiteY5" fmla="*/ 0 h 528637"/>
                  <a:gd name="connsiteX6" fmla="*/ 219075 w 219075"/>
                  <a:gd name="connsiteY6" fmla="*/ 0 h 528637"/>
                  <a:gd name="connsiteX7" fmla="*/ 219075 w 219075"/>
                  <a:gd name="connsiteY7" fmla="*/ 63817 h 528637"/>
                  <a:gd name="connsiteX8" fmla="*/ 162878 w 219075"/>
                  <a:gd name="connsiteY8" fmla="*/ 74295 h 528637"/>
                  <a:gd name="connsiteX9" fmla="*/ 162878 w 219075"/>
                  <a:gd name="connsiteY9" fmla="*/ 454342 h 528637"/>
                  <a:gd name="connsiteX10" fmla="*/ 219075 w 219075"/>
                  <a:gd name="connsiteY10" fmla="*/ 464820 h 528637"/>
                  <a:gd name="connsiteX11" fmla="*/ 219075 w 219075"/>
                  <a:gd name="connsiteY11" fmla="*/ 528637 h 528637"/>
                  <a:gd name="connsiteX12" fmla="*/ 0 w 219075"/>
                  <a:gd name="connsiteY12" fmla="*/ 528637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075" h="528637">
                    <a:moveTo>
                      <a:pt x="0" y="528637"/>
                    </a:moveTo>
                    <a:lnTo>
                      <a:pt x="0" y="464820"/>
                    </a:lnTo>
                    <a:lnTo>
                      <a:pt x="56198" y="454342"/>
                    </a:lnTo>
                    <a:lnTo>
                      <a:pt x="56198" y="74295"/>
                    </a:lnTo>
                    <a:lnTo>
                      <a:pt x="0" y="63817"/>
                    </a:lnTo>
                    <a:lnTo>
                      <a:pt x="0" y="0"/>
                    </a:lnTo>
                    <a:lnTo>
                      <a:pt x="219075" y="0"/>
                    </a:lnTo>
                    <a:lnTo>
                      <a:pt x="219075" y="63817"/>
                    </a:lnTo>
                    <a:lnTo>
                      <a:pt x="162878" y="74295"/>
                    </a:lnTo>
                    <a:lnTo>
                      <a:pt x="162878" y="454342"/>
                    </a:lnTo>
                    <a:lnTo>
                      <a:pt x="219075" y="464820"/>
                    </a:lnTo>
                    <a:lnTo>
                      <a:pt x="219075" y="528637"/>
                    </a:lnTo>
                    <a:lnTo>
                      <a:pt x="0" y="528637"/>
                    </a:lnTo>
                    <a:close/>
                  </a:path>
                </a:pathLst>
              </a:custGeom>
              <a:solidFill>
                <a:srgbClr val="585860"/>
              </a:solidFill>
              <a:ln w="9525" cap="flat">
                <a:noFill/>
                <a:prstDash val="solid"/>
                <a:miter/>
              </a:ln>
            </p:spPr>
            <p:txBody>
              <a:bodyPr rtlCol="0" anchor="ctr"/>
              <a:lstStyle/>
              <a:p>
                <a:endParaRPr lang="en-IN"/>
              </a:p>
            </p:txBody>
          </p:sp>
          <p:sp>
            <p:nvSpPr>
              <p:cNvPr id="256" name="Freeform: Shape 255">
                <a:extLst>
                  <a:ext uri="{FF2B5EF4-FFF2-40B4-BE49-F238E27FC236}">
                    <a16:creationId xmlns:a16="http://schemas.microsoft.com/office/drawing/2014/main" xmlns="" id="{76B7107F-D13C-78B2-EADC-4CA964AC9C1F}"/>
                  </a:ext>
                </a:extLst>
              </p:cNvPr>
              <p:cNvSpPr/>
              <p:nvPr/>
            </p:nvSpPr>
            <p:spPr>
              <a:xfrm>
                <a:off x="8491537" y="2402204"/>
                <a:ext cx="471487" cy="529589"/>
              </a:xfrm>
              <a:custGeom>
                <a:avLst/>
                <a:gdLst>
                  <a:gd name="connsiteX0" fmla="*/ 124777 w 471487"/>
                  <a:gd name="connsiteY0" fmla="*/ 529590 h 529589"/>
                  <a:gd name="connsiteX1" fmla="*/ 124777 w 471487"/>
                  <a:gd name="connsiteY1" fmla="*/ 465773 h 529589"/>
                  <a:gd name="connsiteX2" fmla="*/ 181927 w 471487"/>
                  <a:gd name="connsiteY2" fmla="*/ 455295 h 529589"/>
                  <a:gd name="connsiteX3" fmla="*/ 181927 w 471487"/>
                  <a:gd name="connsiteY3" fmla="*/ 81915 h 529589"/>
                  <a:gd name="connsiteX4" fmla="*/ 85725 w 471487"/>
                  <a:gd name="connsiteY4" fmla="*/ 81915 h 529589"/>
                  <a:gd name="connsiteX5" fmla="*/ 80010 w 471487"/>
                  <a:gd name="connsiteY5" fmla="*/ 144780 h 529589"/>
                  <a:gd name="connsiteX6" fmla="*/ 0 w 471487"/>
                  <a:gd name="connsiteY6" fmla="*/ 144780 h 529589"/>
                  <a:gd name="connsiteX7" fmla="*/ 0 w 471487"/>
                  <a:gd name="connsiteY7" fmla="*/ 0 h 529589"/>
                  <a:gd name="connsiteX8" fmla="*/ 471488 w 471487"/>
                  <a:gd name="connsiteY8" fmla="*/ 0 h 529589"/>
                  <a:gd name="connsiteX9" fmla="*/ 471488 w 471487"/>
                  <a:gd name="connsiteY9" fmla="*/ 144780 h 529589"/>
                  <a:gd name="connsiteX10" fmla="*/ 390525 w 471487"/>
                  <a:gd name="connsiteY10" fmla="*/ 144780 h 529589"/>
                  <a:gd name="connsiteX11" fmla="*/ 384810 w 471487"/>
                  <a:gd name="connsiteY11" fmla="*/ 81915 h 529589"/>
                  <a:gd name="connsiteX12" fmla="*/ 287655 w 471487"/>
                  <a:gd name="connsiteY12" fmla="*/ 81915 h 529589"/>
                  <a:gd name="connsiteX13" fmla="*/ 287655 w 471487"/>
                  <a:gd name="connsiteY13" fmla="*/ 455295 h 529589"/>
                  <a:gd name="connsiteX14" fmla="*/ 344805 w 471487"/>
                  <a:gd name="connsiteY14" fmla="*/ 465773 h 529589"/>
                  <a:gd name="connsiteX15" fmla="*/ 344805 w 471487"/>
                  <a:gd name="connsiteY15" fmla="*/ 529590 h 529589"/>
                  <a:gd name="connsiteX16" fmla="*/ 124777 w 471487"/>
                  <a:gd name="connsiteY16" fmla="*/ 529590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1487" h="529589">
                    <a:moveTo>
                      <a:pt x="124777" y="529590"/>
                    </a:moveTo>
                    <a:lnTo>
                      <a:pt x="124777" y="465773"/>
                    </a:lnTo>
                    <a:lnTo>
                      <a:pt x="181927" y="455295"/>
                    </a:lnTo>
                    <a:lnTo>
                      <a:pt x="181927" y="81915"/>
                    </a:lnTo>
                    <a:lnTo>
                      <a:pt x="85725" y="81915"/>
                    </a:lnTo>
                    <a:lnTo>
                      <a:pt x="80010" y="144780"/>
                    </a:lnTo>
                    <a:lnTo>
                      <a:pt x="0" y="144780"/>
                    </a:lnTo>
                    <a:lnTo>
                      <a:pt x="0" y="0"/>
                    </a:lnTo>
                    <a:lnTo>
                      <a:pt x="471488" y="0"/>
                    </a:lnTo>
                    <a:lnTo>
                      <a:pt x="471488" y="144780"/>
                    </a:lnTo>
                    <a:lnTo>
                      <a:pt x="390525" y="144780"/>
                    </a:lnTo>
                    <a:lnTo>
                      <a:pt x="384810" y="81915"/>
                    </a:lnTo>
                    <a:lnTo>
                      <a:pt x="287655" y="81915"/>
                    </a:lnTo>
                    <a:lnTo>
                      <a:pt x="287655" y="455295"/>
                    </a:lnTo>
                    <a:lnTo>
                      <a:pt x="344805" y="465773"/>
                    </a:lnTo>
                    <a:lnTo>
                      <a:pt x="344805" y="529590"/>
                    </a:lnTo>
                    <a:lnTo>
                      <a:pt x="124777" y="529590"/>
                    </a:lnTo>
                    <a:close/>
                  </a:path>
                </a:pathLst>
              </a:custGeom>
              <a:solidFill>
                <a:srgbClr val="585860"/>
              </a:solidFill>
              <a:ln w="9525" cap="flat">
                <a:noFill/>
                <a:prstDash val="solid"/>
                <a:miter/>
              </a:ln>
            </p:spPr>
            <p:txBody>
              <a:bodyPr rtlCol="0" anchor="ctr"/>
              <a:lstStyle/>
              <a:p>
                <a:endParaRPr lang="en-IN"/>
              </a:p>
            </p:txBody>
          </p:sp>
          <p:sp>
            <p:nvSpPr>
              <p:cNvPr id="257" name="Freeform: Shape 256">
                <a:extLst>
                  <a:ext uri="{FF2B5EF4-FFF2-40B4-BE49-F238E27FC236}">
                    <a16:creationId xmlns:a16="http://schemas.microsoft.com/office/drawing/2014/main" xmlns="" id="{500F33DA-9656-690F-B0F0-D71499295269}"/>
                  </a:ext>
                </a:extLst>
              </p:cNvPr>
              <p:cNvSpPr/>
              <p:nvPr/>
            </p:nvSpPr>
            <p:spPr>
              <a:xfrm>
                <a:off x="9056369" y="2403157"/>
                <a:ext cx="219075" cy="528637"/>
              </a:xfrm>
              <a:custGeom>
                <a:avLst/>
                <a:gdLst>
                  <a:gd name="connsiteX0" fmla="*/ 0 w 219075"/>
                  <a:gd name="connsiteY0" fmla="*/ 528637 h 528637"/>
                  <a:gd name="connsiteX1" fmla="*/ 0 w 219075"/>
                  <a:gd name="connsiteY1" fmla="*/ 464820 h 528637"/>
                  <a:gd name="connsiteX2" fmla="*/ 56198 w 219075"/>
                  <a:gd name="connsiteY2" fmla="*/ 454342 h 528637"/>
                  <a:gd name="connsiteX3" fmla="*/ 56198 w 219075"/>
                  <a:gd name="connsiteY3" fmla="*/ 74295 h 528637"/>
                  <a:gd name="connsiteX4" fmla="*/ 0 w 219075"/>
                  <a:gd name="connsiteY4" fmla="*/ 63817 h 528637"/>
                  <a:gd name="connsiteX5" fmla="*/ 0 w 219075"/>
                  <a:gd name="connsiteY5" fmla="*/ 0 h 528637"/>
                  <a:gd name="connsiteX6" fmla="*/ 219075 w 219075"/>
                  <a:gd name="connsiteY6" fmla="*/ 0 h 528637"/>
                  <a:gd name="connsiteX7" fmla="*/ 219075 w 219075"/>
                  <a:gd name="connsiteY7" fmla="*/ 63817 h 528637"/>
                  <a:gd name="connsiteX8" fmla="*/ 162878 w 219075"/>
                  <a:gd name="connsiteY8" fmla="*/ 74295 h 528637"/>
                  <a:gd name="connsiteX9" fmla="*/ 162878 w 219075"/>
                  <a:gd name="connsiteY9" fmla="*/ 454342 h 528637"/>
                  <a:gd name="connsiteX10" fmla="*/ 219075 w 219075"/>
                  <a:gd name="connsiteY10" fmla="*/ 464820 h 528637"/>
                  <a:gd name="connsiteX11" fmla="*/ 219075 w 219075"/>
                  <a:gd name="connsiteY11" fmla="*/ 528637 h 528637"/>
                  <a:gd name="connsiteX12" fmla="*/ 0 w 219075"/>
                  <a:gd name="connsiteY12" fmla="*/ 528637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075" h="528637">
                    <a:moveTo>
                      <a:pt x="0" y="528637"/>
                    </a:moveTo>
                    <a:lnTo>
                      <a:pt x="0" y="464820"/>
                    </a:lnTo>
                    <a:lnTo>
                      <a:pt x="56198" y="454342"/>
                    </a:lnTo>
                    <a:lnTo>
                      <a:pt x="56198" y="74295"/>
                    </a:lnTo>
                    <a:lnTo>
                      <a:pt x="0" y="63817"/>
                    </a:lnTo>
                    <a:lnTo>
                      <a:pt x="0" y="0"/>
                    </a:lnTo>
                    <a:lnTo>
                      <a:pt x="219075" y="0"/>
                    </a:lnTo>
                    <a:lnTo>
                      <a:pt x="219075" y="63817"/>
                    </a:lnTo>
                    <a:lnTo>
                      <a:pt x="162878" y="74295"/>
                    </a:lnTo>
                    <a:lnTo>
                      <a:pt x="162878" y="454342"/>
                    </a:lnTo>
                    <a:lnTo>
                      <a:pt x="219075" y="464820"/>
                    </a:lnTo>
                    <a:lnTo>
                      <a:pt x="219075" y="528637"/>
                    </a:lnTo>
                    <a:lnTo>
                      <a:pt x="0" y="528637"/>
                    </a:lnTo>
                    <a:close/>
                  </a:path>
                </a:pathLst>
              </a:custGeom>
              <a:solidFill>
                <a:srgbClr val="585860"/>
              </a:solidFill>
              <a:ln w="9525" cap="flat">
                <a:noFill/>
                <a:prstDash val="solid"/>
                <a:miter/>
              </a:ln>
            </p:spPr>
            <p:txBody>
              <a:bodyPr rtlCol="0" anchor="ctr"/>
              <a:lstStyle/>
              <a:p>
                <a:endParaRPr lang="en-IN"/>
              </a:p>
            </p:txBody>
          </p:sp>
          <p:sp>
            <p:nvSpPr>
              <p:cNvPr id="258" name="Freeform: Shape 257">
                <a:extLst>
                  <a:ext uri="{FF2B5EF4-FFF2-40B4-BE49-F238E27FC236}">
                    <a16:creationId xmlns:a16="http://schemas.microsoft.com/office/drawing/2014/main" xmlns="" id="{37481B68-24D2-DD00-BF48-8E78214FC86A}"/>
                  </a:ext>
                </a:extLst>
              </p:cNvPr>
              <p:cNvSpPr/>
              <p:nvPr/>
            </p:nvSpPr>
            <p:spPr>
              <a:xfrm>
                <a:off x="9376410" y="2395537"/>
                <a:ext cx="479107" cy="543877"/>
              </a:xfrm>
              <a:custGeom>
                <a:avLst/>
                <a:gdLst>
                  <a:gd name="connsiteX0" fmla="*/ 239077 w 479107"/>
                  <a:gd name="connsiteY0" fmla="*/ 543878 h 543877"/>
                  <a:gd name="connsiteX1" fmla="*/ 141922 w 479107"/>
                  <a:gd name="connsiteY1" fmla="*/ 523875 h 543877"/>
                  <a:gd name="connsiteX2" fmla="*/ 65722 w 479107"/>
                  <a:gd name="connsiteY2" fmla="*/ 467678 h 543877"/>
                  <a:gd name="connsiteX3" fmla="*/ 17145 w 479107"/>
                  <a:gd name="connsiteY3" fmla="*/ 382905 h 543877"/>
                  <a:gd name="connsiteX4" fmla="*/ 0 w 479107"/>
                  <a:gd name="connsiteY4" fmla="*/ 276225 h 543877"/>
                  <a:gd name="connsiteX5" fmla="*/ 0 w 479107"/>
                  <a:gd name="connsiteY5" fmla="*/ 268605 h 543877"/>
                  <a:gd name="connsiteX6" fmla="*/ 17145 w 479107"/>
                  <a:gd name="connsiteY6" fmla="*/ 161925 h 543877"/>
                  <a:gd name="connsiteX7" fmla="*/ 65722 w 479107"/>
                  <a:gd name="connsiteY7" fmla="*/ 76200 h 543877"/>
                  <a:gd name="connsiteX8" fmla="*/ 140970 w 479107"/>
                  <a:gd name="connsiteY8" fmla="*/ 20003 h 543877"/>
                  <a:gd name="connsiteX9" fmla="*/ 238125 w 479107"/>
                  <a:gd name="connsiteY9" fmla="*/ 0 h 543877"/>
                  <a:gd name="connsiteX10" fmla="*/ 336232 w 479107"/>
                  <a:gd name="connsiteY10" fmla="*/ 20003 h 543877"/>
                  <a:gd name="connsiteX11" fmla="*/ 412432 w 479107"/>
                  <a:gd name="connsiteY11" fmla="*/ 76200 h 543877"/>
                  <a:gd name="connsiteX12" fmla="*/ 461963 w 479107"/>
                  <a:gd name="connsiteY12" fmla="*/ 161925 h 543877"/>
                  <a:gd name="connsiteX13" fmla="*/ 479107 w 479107"/>
                  <a:gd name="connsiteY13" fmla="*/ 268605 h 543877"/>
                  <a:gd name="connsiteX14" fmla="*/ 479107 w 479107"/>
                  <a:gd name="connsiteY14" fmla="*/ 276225 h 543877"/>
                  <a:gd name="connsiteX15" fmla="*/ 461963 w 479107"/>
                  <a:gd name="connsiteY15" fmla="*/ 382905 h 543877"/>
                  <a:gd name="connsiteX16" fmla="*/ 412432 w 479107"/>
                  <a:gd name="connsiteY16" fmla="*/ 467678 h 543877"/>
                  <a:gd name="connsiteX17" fmla="*/ 336232 w 479107"/>
                  <a:gd name="connsiteY17" fmla="*/ 523875 h 543877"/>
                  <a:gd name="connsiteX18" fmla="*/ 239077 w 479107"/>
                  <a:gd name="connsiteY18" fmla="*/ 543878 h 543877"/>
                  <a:gd name="connsiteX19" fmla="*/ 239077 w 479107"/>
                  <a:gd name="connsiteY19" fmla="*/ 461010 h 543877"/>
                  <a:gd name="connsiteX20" fmla="*/ 314325 w 479107"/>
                  <a:gd name="connsiteY20" fmla="*/ 438150 h 543877"/>
                  <a:gd name="connsiteX21" fmla="*/ 359092 w 479107"/>
                  <a:gd name="connsiteY21" fmla="*/ 373380 h 543877"/>
                  <a:gd name="connsiteX22" fmla="*/ 374332 w 479107"/>
                  <a:gd name="connsiteY22" fmla="*/ 276225 h 543877"/>
                  <a:gd name="connsiteX23" fmla="*/ 374332 w 479107"/>
                  <a:gd name="connsiteY23" fmla="*/ 266700 h 543877"/>
                  <a:gd name="connsiteX24" fmla="*/ 359092 w 479107"/>
                  <a:gd name="connsiteY24" fmla="*/ 170497 h 543877"/>
                  <a:gd name="connsiteX25" fmla="*/ 313372 w 479107"/>
                  <a:gd name="connsiteY25" fmla="*/ 105728 h 543877"/>
                  <a:gd name="connsiteX26" fmla="*/ 239077 w 479107"/>
                  <a:gd name="connsiteY26" fmla="*/ 82867 h 543877"/>
                  <a:gd name="connsiteX27" fmla="*/ 164782 w 479107"/>
                  <a:gd name="connsiteY27" fmla="*/ 105728 h 543877"/>
                  <a:gd name="connsiteX28" fmla="*/ 120967 w 479107"/>
                  <a:gd name="connsiteY28" fmla="*/ 170497 h 543877"/>
                  <a:gd name="connsiteX29" fmla="*/ 106680 w 479107"/>
                  <a:gd name="connsiteY29" fmla="*/ 267653 h 543877"/>
                  <a:gd name="connsiteX30" fmla="*/ 106680 w 479107"/>
                  <a:gd name="connsiteY30" fmla="*/ 276225 h 543877"/>
                  <a:gd name="connsiteX31" fmla="*/ 120967 w 479107"/>
                  <a:gd name="connsiteY31" fmla="*/ 373380 h 543877"/>
                  <a:gd name="connsiteX32" fmla="*/ 165735 w 479107"/>
                  <a:gd name="connsiteY32" fmla="*/ 438150 h 543877"/>
                  <a:gd name="connsiteX33" fmla="*/ 239077 w 479107"/>
                  <a:gd name="connsiteY33" fmla="*/ 461010 h 543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79107" h="543877">
                    <a:moveTo>
                      <a:pt x="239077" y="543878"/>
                    </a:moveTo>
                    <a:cubicBezTo>
                      <a:pt x="203835" y="543878"/>
                      <a:pt x="170497" y="537210"/>
                      <a:pt x="141922" y="523875"/>
                    </a:cubicBezTo>
                    <a:cubicBezTo>
                      <a:pt x="112395" y="510540"/>
                      <a:pt x="87630" y="491490"/>
                      <a:pt x="65722" y="467678"/>
                    </a:cubicBezTo>
                    <a:cubicBezTo>
                      <a:pt x="44767" y="443865"/>
                      <a:pt x="28575" y="415290"/>
                      <a:pt x="17145" y="382905"/>
                    </a:cubicBezTo>
                    <a:cubicBezTo>
                      <a:pt x="5715" y="350520"/>
                      <a:pt x="0" y="314325"/>
                      <a:pt x="0" y="276225"/>
                    </a:cubicBezTo>
                    <a:lnTo>
                      <a:pt x="0" y="268605"/>
                    </a:lnTo>
                    <a:cubicBezTo>
                      <a:pt x="0" y="229553"/>
                      <a:pt x="5715" y="194310"/>
                      <a:pt x="17145" y="161925"/>
                    </a:cubicBezTo>
                    <a:cubicBezTo>
                      <a:pt x="28575" y="129540"/>
                      <a:pt x="44767" y="100965"/>
                      <a:pt x="65722" y="76200"/>
                    </a:cubicBezTo>
                    <a:cubicBezTo>
                      <a:pt x="86677" y="52388"/>
                      <a:pt x="112395" y="33338"/>
                      <a:pt x="140970" y="20003"/>
                    </a:cubicBezTo>
                    <a:cubicBezTo>
                      <a:pt x="170497" y="6667"/>
                      <a:pt x="202882" y="0"/>
                      <a:pt x="238125" y="0"/>
                    </a:cubicBezTo>
                    <a:cubicBezTo>
                      <a:pt x="274320" y="0"/>
                      <a:pt x="306705" y="6667"/>
                      <a:pt x="336232" y="20003"/>
                    </a:cubicBezTo>
                    <a:cubicBezTo>
                      <a:pt x="365760" y="33338"/>
                      <a:pt x="391477" y="52388"/>
                      <a:pt x="412432" y="76200"/>
                    </a:cubicBezTo>
                    <a:cubicBezTo>
                      <a:pt x="433388" y="100013"/>
                      <a:pt x="450532" y="128588"/>
                      <a:pt x="461963" y="161925"/>
                    </a:cubicBezTo>
                    <a:cubicBezTo>
                      <a:pt x="473392" y="194310"/>
                      <a:pt x="479107" y="230505"/>
                      <a:pt x="479107" y="268605"/>
                    </a:cubicBezTo>
                    <a:lnTo>
                      <a:pt x="479107" y="276225"/>
                    </a:lnTo>
                    <a:cubicBezTo>
                      <a:pt x="479107" y="315278"/>
                      <a:pt x="473392" y="350520"/>
                      <a:pt x="461963" y="382905"/>
                    </a:cubicBezTo>
                    <a:cubicBezTo>
                      <a:pt x="450532" y="415290"/>
                      <a:pt x="434340" y="443865"/>
                      <a:pt x="412432" y="467678"/>
                    </a:cubicBezTo>
                    <a:cubicBezTo>
                      <a:pt x="391477" y="491490"/>
                      <a:pt x="365760" y="510540"/>
                      <a:pt x="336232" y="523875"/>
                    </a:cubicBezTo>
                    <a:cubicBezTo>
                      <a:pt x="307657" y="537210"/>
                      <a:pt x="275272" y="543878"/>
                      <a:pt x="239077" y="543878"/>
                    </a:cubicBezTo>
                    <a:close/>
                    <a:moveTo>
                      <a:pt x="239077" y="461010"/>
                    </a:moveTo>
                    <a:cubicBezTo>
                      <a:pt x="269557" y="461010"/>
                      <a:pt x="294322" y="453390"/>
                      <a:pt x="314325" y="438150"/>
                    </a:cubicBezTo>
                    <a:cubicBezTo>
                      <a:pt x="334327" y="422910"/>
                      <a:pt x="349567" y="401003"/>
                      <a:pt x="359092" y="373380"/>
                    </a:cubicBezTo>
                    <a:cubicBezTo>
                      <a:pt x="369570" y="345757"/>
                      <a:pt x="374332" y="313372"/>
                      <a:pt x="374332" y="276225"/>
                    </a:cubicBezTo>
                    <a:lnTo>
                      <a:pt x="374332" y="266700"/>
                    </a:lnTo>
                    <a:cubicBezTo>
                      <a:pt x="374332" y="230505"/>
                      <a:pt x="369570" y="198120"/>
                      <a:pt x="359092" y="170497"/>
                    </a:cubicBezTo>
                    <a:cubicBezTo>
                      <a:pt x="348615" y="142875"/>
                      <a:pt x="333375" y="120967"/>
                      <a:pt x="313372" y="105728"/>
                    </a:cubicBezTo>
                    <a:cubicBezTo>
                      <a:pt x="293370" y="90488"/>
                      <a:pt x="268605" y="82867"/>
                      <a:pt x="239077" y="82867"/>
                    </a:cubicBezTo>
                    <a:cubicBezTo>
                      <a:pt x="209550" y="82867"/>
                      <a:pt x="184785" y="90488"/>
                      <a:pt x="164782" y="105728"/>
                    </a:cubicBezTo>
                    <a:cubicBezTo>
                      <a:pt x="144780" y="120967"/>
                      <a:pt x="130492" y="142875"/>
                      <a:pt x="120967" y="170497"/>
                    </a:cubicBezTo>
                    <a:cubicBezTo>
                      <a:pt x="111442" y="198120"/>
                      <a:pt x="106680" y="230505"/>
                      <a:pt x="106680" y="267653"/>
                    </a:cubicBezTo>
                    <a:lnTo>
                      <a:pt x="106680" y="276225"/>
                    </a:lnTo>
                    <a:cubicBezTo>
                      <a:pt x="106680" y="313372"/>
                      <a:pt x="111442" y="345757"/>
                      <a:pt x="120967" y="373380"/>
                    </a:cubicBezTo>
                    <a:cubicBezTo>
                      <a:pt x="130492" y="401003"/>
                      <a:pt x="145732" y="422910"/>
                      <a:pt x="165735" y="438150"/>
                    </a:cubicBezTo>
                    <a:cubicBezTo>
                      <a:pt x="184785" y="453390"/>
                      <a:pt x="209550" y="461010"/>
                      <a:pt x="239077" y="461010"/>
                    </a:cubicBezTo>
                    <a:close/>
                  </a:path>
                </a:pathLst>
              </a:custGeom>
              <a:solidFill>
                <a:srgbClr val="585860"/>
              </a:solidFill>
              <a:ln w="9525" cap="flat">
                <a:noFill/>
                <a:prstDash val="solid"/>
                <a:miter/>
              </a:ln>
            </p:spPr>
            <p:txBody>
              <a:bodyPr rtlCol="0" anchor="ctr"/>
              <a:lstStyle/>
              <a:p>
                <a:endParaRPr lang="en-IN"/>
              </a:p>
            </p:txBody>
          </p:sp>
          <p:sp>
            <p:nvSpPr>
              <p:cNvPr id="259" name="Freeform: Shape 258">
                <a:extLst>
                  <a:ext uri="{FF2B5EF4-FFF2-40B4-BE49-F238E27FC236}">
                    <a16:creationId xmlns:a16="http://schemas.microsoft.com/office/drawing/2014/main" xmlns="" id="{DBBFD00A-D61C-B984-AB8F-D7583D32462C}"/>
                  </a:ext>
                </a:extLst>
              </p:cNvPr>
              <p:cNvSpPr/>
              <p:nvPr/>
            </p:nvSpPr>
            <p:spPr>
              <a:xfrm>
                <a:off x="9955530" y="2403157"/>
                <a:ext cx="548640" cy="529589"/>
              </a:xfrm>
              <a:custGeom>
                <a:avLst/>
                <a:gdLst>
                  <a:gd name="connsiteX0" fmla="*/ 0 w 548640"/>
                  <a:gd name="connsiteY0" fmla="*/ 528637 h 529589"/>
                  <a:gd name="connsiteX1" fmla="*/ 0 w 548640"/>
                  <a:gd name="connsiteY1" fmla="*/ 464820 h 529589"/>
                  <a:gd name="connsiteX2" fmla="*/ 56197 w 548640"/>
                  <a:gd name="connsiteY2" fmla="*/ 454342 h 529589"/>
                  <a:gd name="connsiteX3" fmla="*/ 56197 w 548640"/>
                  <a:gd name="connsiteY3" fmla="*/ 74295 h 529589"/>
                  <a:gd name="connsiteX4" fmla="*/ 0 w 548640"/>
                  <a:gd name="connsiteY4" fmla="*/ 63817 h 529589"/>
                  <a:gd name="connsiteX5" fmla="*/ 0 w 548640"/>
                  <a:gd name="connsiteY5" fmla="*/ 0 h 529589"/>
                  <a:gd name="connsiteX6" fmla="*/ 56197 w 548640"/>
                  <a:gd name="connsiteY6" fmla="*/ 0 h 529589"/>
                  <a:gd name="connsiteX7" fmla="*/ 163830 w 548640"/>
                  <a:gd name="connsiteY7" fmla="*/ 0 h 529589"/>
                  <a:gd name="connsiteX8" fmla="*/ 394335 w 548640"/>
                  <a:gd name="connsiteY8" fmla="*/ 367665 h 529589"/>
                  <a:gd name="connsiteX9" fmla="*/ 396240 w 548640"/>
                  <a:gd name="connsiteY9" fmla="*/ 367665 h 529589"/>
                  <a:gd name="connsiteX10" fmla="*/ 396240 w 548640"/>
                  <a:gd name="connsiteY10" fmla="*/ 75247 h 529589"/>
                  <a:gd name="connsiteX11" fmla="*/ 328612 w 548640"/>
                  <a:gd name="connsiteY11" fmla="*/ 64770 h 529589"/>
                  <a:gd name="connsiteX12" fmla="*/ 328612 w 548640"/>
                  <a:gd name="connsiteY12" fmla="*/ 952 h 529589"/>
                  <a:gd name="connsiteX13" fmla="*/ 491490 w 548640"/>
                  <a:gd name="connsiteY13" fmla="*/ 952 h 529589"/>
                  <a:gd name="connsiteX14" fmla="*/ 548640 w 548640"/>
                  <a:gd name="connsiteY14" fmla="*/ 952 h 529589"/>
                  <a:gd name="connsiteX15" fmla="*/ 548640 w 548640"/>
                  <a:gd name="connsiteY15" fmla="*/ 64770 h 529589"/>
                  <a:gd name="connsiteX16" fmla="*/ 491490 w 548640"/>
                  <a:gd name="connsiteY16" fmla="*/ 75247 h 529589"/>
                  <a:gd name="connsiteX17" fmla="*/ 491490 w 548640"/>
                  <a:gd name="connsiteY17" fmla="*/ 529590 h 529589"/>
                  <a:gd name="connsiteX18" fmla="*/ 388620 w 548640"/>
                  <a:gd name="connsiteY18" fmla="*/ 529590 h 529589"/>
                  <a:gd name="connsiteX19" fmla="*/ 152400 w 548640"/>
                  <a:gd name="connsiteY19" fmla="*/ 165735 h 529589"/>
                  <a:gd name="connsiteX20" fmla="*/ 150495 w 548640"/>
                  <a:gd name="connsiteY20" fmla="*/ 165735 h 529589"/>
                  <a:gd name="connsiteX21" fmla="*/ 150495 w 548640"/>
                  <a:gd name="connsiteY21" fmla="*/ 454342 h 529589"/>
                  <a:gd name="connsiteX22" fmla="*/ 218122 w 548640"/>
                  <a:gd name="connsiteY22" fmla="*/ 464820 h 529589"/>
                  <a:gd name="connsiteX23" fmla="*/ 218122 w 548640"/>
                  <a:gd name="connsiteY23" fmla="*/ 528637 h 529589"/>
                  <a:gd name="connsiteX24" fmla="*/ 0 w 548640"/>
                  <a:gd name="connsiteY24" fmla="*/ 528637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8640" h="529589">
                    <a:moveTo>
                      <a:pt x="0" y="528637"/>
                    </a:moveTo>
                    <a:lnTo>
                      <a:pt x="0" y="464820"/>
                    </a:lnTo>
                    <a:lnTo>
                      <a:pt x="56197" y="454342"/>
                    </a:lnTo>
                    <a:lnTo>
                      <a:pt x="56197" y="74295"/>
                    </a:lnTo>
                    <a:lnTo>
                      <a:pt x="0" y="63817"/>
                    </a:lnTo>
                    <a:lnTo>
                      <a:pt x="0" y="0"/>
                    </a:lnTo>
                    <a:lnTo>
                      <a:pt x="56197" y="0"/>
                    </a:lnTo>
                    <a:lnTo>
                      <a:pt x="163830" y="0"/>
                    </a:lnTo>
                    <a:lnTo>
                      <a:pt x="394335" y="367665"/>
                    </a:lnTo>
                    <a:lnTo>
                      <a:pt x="396240" y="367665"/>
                    </a:lnTo>
                    <a:lnTo>
                      <a:pt x="396240" y="75247"/>
                    </a:lnTo>
                    <a:lnTo>
                      <a:pt x="328612" y="64770"/>
                    </a:lnTo>
                    <a:lnTo>
                      <a:pt x="328612" y="952"/>
                    </a:lnTo>
                    <a:lnTo>
                      <a:pt x="491490" y="952"/>
                    </a:lnTo>
                    <a:lnTo>
                      <a:pt x="548640" y="952"/>
                    </a:lnTo>
                    <a:lnTo>
                      <a:pt x="548640" y="64770"/>
                    </a:lnTo>
                    <a:lnTo>
                      <a:pt x="491490" y="75247"/>
                    </a:lnTo>
                    <a:lnTo>
                      <a:pt x="491490" y="529590"/>
                    </a:lnTo>
                    <a:lnTo>
                      <a:pt x="388620" y="529590"/>
                    </a:lnTo>
                    <a:lnTo>
                      <a:pt x="152400" y="165735"/>
                    </a:lnTo>
                    <a:lnTo>
                      <a:pt x="150495" y="165735"/>
                    </a:lnTo>
                    <a:lnTo>
                      <a:pt x="150495" y="454342"/>
                    </a:lnTo>
                    <a:lnTo>
                      <a:pt x="218122" y="464820"/>
                    </a:lnTo>
                    <a:lnTo>
                      <a:pt x="218122" y="528637"/>
                    </a:lnTo>
                    <a:lnTo>
                      <a:pt x="0" y="528637"/>
                    </a:lnTo>
                    <a:close/>
                  </a:path>
                </a:pathLst>
              </a:custGeom>
              <a:solidFill>
                <a:srgbClr val="585860"/>
              </a:solidFill>
              <a:ln w="9525" cap="flat">
                <a:noFill/>
                <a:prstDash val="solid"/>
                <a:miter/>
              </a:ln>
            </p:spPr>
            <p:txBody>
              <a:bodyPr rtlCol="0" anchor="ctr"/>
              <a:lstStyle/>
              <a:p>
                <a:endParaRPr lang="en-IN"/>
              </a:p>
            </p:txBody>
          </p:sp>
        </p:grpSp>
        <p:grpSp>
          <p:nvGrpSpPr>
            <p:cNvPr id="266" name="Graphic 98">
              <a:extLst>
                <a:ext uri="{FF2B5EF4-FFF2-40B4-BE49-F238E27FC236}">
                  <a16:creationId xmlns:a16="http://schemas.microsoft.com/office/drawing/2014/main" xmlns="" id="{BA9C0697-3E13-A90F-B485-BDF77374EF79}"/>
                </a:ext>
              </a:extLst>
            </p:cNvPr>
            <p:cNvGrpSpPr/>
            <p:nvPr/>
          </p:nvGrpSpPr>
          <p:grpSpPr>
            <a:xfrm>
              <a:off x="4800600" y="3777614"/>
              <a:ext cx="2023110" cy="1431607"/>
              <a:chOff x="4800600" y="3777614"/>
              <a:chExt cx="2023110" cy="1431607"/>
            </a:xfrm>
            <a:solidFill>
              <a:srgbClr val="E27F26"/>
            </a:solidFill>
          </p:grpSpPr>
          <p:sp>
            <p:nvSpPr>
              <p:cNvPr id="235" name="Freeform: Shape 234">
                <a:extLst>
                  <a:ext uri="{FF2B5EF4-FFF2-40B4-BE49-F238E27FC236}">
                    <a16:creationId xmlns:a16="http://schemas.microsoft.com/office/drawing/2014/main" xmlns="" id="{00839AFF-3B50-7D0A-52EA-21D76CF35136}"/>
                  </a:ext>
                </a:extLst>
              </p:cNvPr>
              <p:cNvSpPr/>
              <p:nvPr/>
            </p:nvSpPr>
            <p:spPr>
              <a:xfrm>
                <a:off x="4800600" y="3777614"/>
                <a:ext cx="982980" cy="1412557"/>
              </a:xfrm>
              <a:custGeom>
                <a:avLst/>
                <a:gdLst>
                  <a:gd name="connsiteX0" fmla="*/ 982980 w 982980"/>
                  <a:gd name="connsiteY0" fmla="*/ 1412558 h 1412557"/>
                  <a:gd name="connsiteX1" fmla="*/ 28575 w 982980"/>
                  <a:gd name="connsiteY1" fmla="*/ 1412558 h 1412557"/>
                  <a:gd name="connsiteX2" fmla="*/ 28575 w 982980"/>
                  <a:gd name="connsiteY2" fmla="*/ 1223010 h 1412557"/>
                  <a:gd name="connsiteX3" fmla="*/ 479107 w 982980"/>
                  <a:gd name="connsiteY3" fmla="*/ 742950 h 1412557"/>
                  <a:gd name="connsiteX4" fmla="*/ 616268 w 982980"/>
                  <a:gd name="connsiteY4" fmla="*/ 565785 h 1412557"/>
                  <a:gd name="connsiteX5" fmla="*/ 661035 w 982980"/>
                  <a:gd name="connsiteY5" fmla="*/ 421957 h 1412557"/>
                  <a:gd name="connsiteX6" fmla="*/ 614363 w 982980"/>
                  <a:gd name="connsiteY6" fmla="*/ 276225 h 1412557"/>
                  <a:gd name="connsiteX7" fmla="*/ 480060 w 982980"/>
                  <a:gd name="connsiteY7" fmla="*/ 222885 h 1412557"/>
                  <a:gd name="connsiteX8" fmla="*/ 332422 w 982980"/>
                  <a:gd name="connsiteY8" fmla="*/ 287655 h 1412557"/>
                  <a:gd name="connsiteX9" fmla="*/ 278130 w 982980"/>
                  <a:gd name="connsiteY9" fmla="*/ 457200 h 1412557"/>
                  <a:gd name="connsiteX10" fmla="*/ 0 w 982980"/>
                  <a:gd name="connsiteY10" fmla="*/ 457200 h 1412557"/>
                  <a:gd name="connsiteX11" fmla="*/ 60960 w 982980"/>
                  <a:gd name="connsiteY11" fmla="*/ 224790 h 1412557"/>
                  <a:gd name="connsiteX12" fmla="*/ 232410 w 982980"/>
                  <a:gd name="connsiteY12" fmla="*/ 60007 h 1412557"/>
                  <a:gd name="connsiteX13" fmla="*/ 483870 w 982980"/>
                  <a:gd name="connsiteY13" fmla="*/ 0 h 1412557"/>
                  <a:gd name="connsiteX14" fmla="*/ 818198 w 982980"/>
                  <a:gd name="connsiteY14" fmla="*/ 102870 h 1412557"/>
                  <a:gd name="connsiteX15" fmla="*/ 937260 w 982980"/>
                  <a:gd name="connsiteY15" fmla="*/ 394335 h 1412557"/>
                  <a:gd name="connsiteX16" fmla="*/ 883920 w 982980"/>
                  <a:gd name="connsiteY16" fmla="*/ 604838 h 1412557"/>
                  <a:gd name="connsiteX17" fmla="*/ 700088 w 982980"/>
                  <a:gd name="connsiteY17" fmla="*/ 854392 h 1412557"/>
                  <a:gd name="connsiteX18" fmla="*/ 382905 w 982980"/>
                  <a:gd name="connsiteY18" fmla="*/ 1188720 h 1412557"/>
                  <a:gd name="connsiteX19" fmla="*/ 982027 w 982980"/>
                  <a:gd name="connsiteY19" fmla="*/ 1188720 h 1412557"/>
                  <a:gd name="connsiteX20" fmla="*/ 982027 w 982980"/>
                  <a:gd name="connsiteY20" fmla="*/ 1412558 h 1412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2980" h="1412557">
                    <a:moveTo>
                      <a:pt x="982980" y="1412558"/>
                    </a:moveTo>
                    <a:lnTo>
                      <a:pt x="28575" y="1412558"/>
                    </a:lnTo>
                    <a:lnTo>
                      <a:pt x="28575" y="1223010"/>
                    </a:lnTo>
                    <a:lnTo>
                      <a:pt x="479107" y="742950"/>
                    </a:lnTo>
                    <a:cubicBezTo>
                      <a:pt x="541020" y="675322"/>
                      <a:pt x="586740" y="616267"/>
                      <a:pt x="616268" y="565785"/>
                    </a:cubicBezTo>
                    <a:cubicBezTo>
                      <a:pt x="645795" y="515303"/>
                      <a:pt x="661035" y="467678"/>
                      <a:pt x="661035" y="421957"/>
                    </a:cubicBezTo>
                    <a:cubicBezTo>
                      <a:pt x="661035" y="360045"/>
                      <a:pt x="645795" y="311467"/>
                      <a:pt x="614363" y="276225"/>
                    </a:cubicBezTo>
                    <a:cubicBezTo>
                      <a:pt x="582930" y="240982"/>
                      <a:pt x="538163" y="222885"/>
                      <a:pt x="480060" y="222885"/>
                    </a:cubicBezTo>
                    <a:cubicBezTo>
                      <a:pt x="417195" y="222885"/>
                      <a:pt x="368618" y="244792"/>
                      <a:pt x="332422" y="287655"/>
                    </a:cubicBezTo>
                    <a:cubicBezTo>
                      <a:pt x="296228" y="330517"/>
                      <a:pt x="278130" y="387667"/>
                      <a:pt x="278130" y="457200"/>
                    </a:cubicBezTo>
                    <a:lnTo>
                      <a:pt x="0" y="457200"/>
                    </a:lnTo>
                    <a:cubicBezTo>
                      <a:pt x="0" y="372428"/>
                      <a:pt x="20003" y="295275"/>
                      <a:pt x="60960" y="224790"/>
                    </a:cubicBezTo>
                    <a:cubicBezTo>
                      <a:pt x="101918" y="154305"/>
                      <a:pt x="159068" y="100013"/>
                      <a:pt x="232410" y="60007"/>
                    </a:cubicBezTo>
                    <a:cubicBezTo>
                      <a:pt x="306705" y="20003"/>
                      <a:pt x="390525" y="0"/>
                      <a:pt x="483870" y="0"/>
                    </a:cubicBezTo>
                    <a:cubicBezTo>
                      <a:pt x="627698" y="0"/>
                      <a:pt x="739140" y="34290"/>
                      <a:pt x="818198" y="102870"/>
                    </a:cubicBezTo>
                    <a:cubicBezTo>
                      <a:pt x="897255" y="171450"/>
                      <a:pt x="937260" y="268605"/>
                      <a:pt x="937260" y="394335"/>
                    </a:cubicBezTo>
                    <a:cubicBezTo>
                      <a:pt x="937260" y="462915"/>
                      <a:pt x="919163" y="533400"/>
                      <a:pt x="883920" y="604838"/>
                    </a:cubicBezTo>
                    <a:cubicBezTo>
                      <a:pt x="847725" y="676275"/>
                      <a:pt x="786765" y="759142"/>
                      <a:pt x="700088" y="854392"/>
                    </a:cubicBezTo>
                    <a:lnTo>
                      <a:pt x="382905" y="1188720"/>
                    </a:lnTo>
                    <a:lnTo>
                      <a:pt x="982027" y="1188720"/>
                    </a:lnTo>
                    <a:lnTo>
                      <a:pt x="982027" y="1412558"/>
                    </a:lnTo>
                    <a:close/>
                  </a:path>
                </a:pathLst>
              </a:custGeom>
              <a:solidFill>
                <a:srgbClr val="E27F26"/>
              </a:solidFill>
              <a:ln w="9525" cap="flat">
                <a:noFill/>
                <a:prstDash val="solid"/>
                <a:miter/>
              </a:ln>
            </p:spPr>
            <p:txBody>
              <a:bodyPr rtlCol="0" anchor="ctr"/>
              <a:lstStyle/>
              <a:p>
                <a:endParaRPr lang="en-IN"/>
              </a:p>
            </p:txBody>
          </p:sp>
          <p:sp>
            <p:nvSpPr>
              <p:cNvPr id="236" name="Freeform: Shape 235">
                <a:extLst>
                  <a:ext uri="{FF2B5EF4-FFF2-40B4-BE49-F238E27FC236}">
                    <a16:creationId xmlns:a16="http://schemas.microsoft.com/office/drawing/2014/main" xmlns="" id="{8D1DB9DC-29E2-BB73-F8F1-B64BAD8CF7AB}"/>
                  </a:ext>
                </a:extLst>
              </p:cNvPr>
              <p:cNvSpPr/>
              <p:nvPr/>
            </p:nvSpPr>
            <p:spPr>
              <a:xfrm>
                <a:off x="5880735" y="3777614"/>
                <a:ext cx="942975" cy="1431607"/>
              </a:xfrm>
              <a:custGeom>
                <a:avLst/>
                <a:gdLst>
                  <a:gd name="connsiteX0" fmla="*/ 942975 w 942975"/>
                  <a:gd name="connsiteY0" fmla="*/ 836295 h 1431607"/>
                  <a:gd name="connsiteX1" fmla="*/ 822960 w 942975"/>
                  <a:gd name="connsiteY1" fmla="*/ 1278255 h 1431607"/>
                  <a:gd name="connsiteX2" fmla="*/ 472440 w 942975"/>
                  <a:gd name="connsiteY2" fmla="*/ 1431608 h 1431607"/>
                  <a:gd name="connsiteX3" fmla="*/ 123825 w 942975"/>
                  <a:gd name="connsiteY3" fmla="*/ 1281113 h 1431607"/>
                  <a:gd name="connsiteX4" fmla="*/ 0 w 942975"/>
                  <a:gd name="connsiteY4" fmla="*/ 850582 h 1431607"/>
                  <a:gd name="connsiteX5" fmla="*/ 0 w 942975"/>
                  <a:gd name="connsiteY5" fmla="*/ 594360 h 1431607"/>
                  <a:gd name="connsiteX6" fmla="*/ 120967 w 942975"/>
                  <a:gd name="connsiteY6" fmla="*/ 151447 h 1431607"/>
                  <a:gd name="connsiteX7" fmla="*/ 469582 w 942975"/>
                  <a:gd name="connsiteY7" fmla="*/ 0 h 1431607"/>
                  <a:gd name="connsiteX8" fmla="*/ 818197 w 942975"/>
                  <a:gd name="connsiteY8" fmla="*/ 149542 h 1431607"/>
                  <a:gd name="connsiteX9" fmla="*/ 942022 w 942975"/>
                  <a:gd name="connsiteY9" fmla="*/ 580072 h 1431607"/>
                  <a:gd name="connsiteX10" fmla="*/ 942022 w 942975"/>
                  <a:gd name="connsiteY10" fmla="*/ 836295 h 1431607"/>
                  <a:gd name="connsiteX11" fmla="*/ 666750 w 942975"/>
                  <a:gd name="connsiteY11" fmla="*/ 554355 h 1431607"/>
                  <a:gd name="connsiteX12" fmla="*/ 619125 w 942975"/>
                  <a:gd name="connsiteY12" fmla="*/ 301942 h 1431607"/>
                  <a:gd name="connsiteX13" fmla="*/ 471488 w 942975"/>
                  <a:gd name="connsiteY13" fmla="*/ 222885 h 1431607"/>
                  <a:gd name="connsiteX14" fmla="*/ 327660 w 942975"/>
                  <a:gd name="connsiteY14" fmla="*/ 298132 h 1431607"/>
                  <a:gd name="connsiteX15" fmla="*/ 278130 w 942975"/>
                  <a:gd name="connsiteY15" fmla="*/ 533400 h 1431607"/>
                  <a:gd name="connsiteX16" fmla="*/ 278130 w 942975"/>
                  <a:gd name="connsiteY16" fmla="*/ 872490 h 1431607"/>
                  <a:gd name="connsiteX17" fmla="*/ 324802 w 942975"/>
                  <a:gd name="connsiteY17" fmla="*/ 1125855 h 1431607"/>
                  <a:gd name="connsiteX18" fmla="*/ 473392 w 942975"/>
                  <a:gd name="connsiteY18" fmla="*/ 1208723 h 1431607"/>
                  <a:gd name="connsiteX19" fmla="*/ 620077 w 942975"/>
                  <a:gd name="connsiteY19" fmla="*/ 1129665 h 1431607"/>
                  <a:gd name="connsiteX20" fmla="*/ 666750 w 942975"/>
                  <a:gd name="connsiteY20" fmla="*/ 886778 h 1431607"/>
                  <a:gd name="connsiteX21" fmla="*/ 666750 w 942975"/>
                  <a:gd name="connsiteY21" fmla="*/ 554355 h 143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2975" h="1431607">
                    <a:moveTo>
                      <a:pt x="942975" y="836295"/>
                    </a:moveTo>
                    <a:cubicBezTo>
                      <a:pt x="942975" y="1028700"/>
                      <a:pt x="902970" y="1176338"/>
                      <a:pt x="822960" y="1278255"/>
                    </a:cubicBezTo>
                    <a:cubicBezTo>
                      <a:pt x="742950" y="1380173"/>
                      <a:pt x="626745" y="1431608"/>
                      <a:pt x="472440" y="1431608"/>
                    </a:cubicBezTo>
                    <a:cubicBezTo>
                      <a:pt x="320992" y="1431608"/>
                      <a:pt x="204788" y="1381125"/>
                      <a:pt x="123825" y="1281113"/>
                    </a:cubicBezTo>
                    <a:cubicBezTo>
                      <a:pt x="43815" y="1181100"/>
                      <a:pt x="1905" y="1037272"/>
                      <a:pt x="0" y="850582"/>
                    </a:cubicBezTo>
                    <a:lnTo>
                      <a:pt x="0" y="594360"/>
                    </a:lnTo>
                    <a:cubicBezTo>
                      <a:pt x="0" y="400050"/>
                      <a:pt x="40005" y="252413"/>
                      <a:pt x="120967" y="151447"/>
                    </a:cubicBezTo>
                    <a:cubicBezTo>
                      <a:pt x="201930" y="50482"/>
                      <a:pt x="318135" y="0"/>
                      <a:pt x="469582" y="0"/>
                    </a:cubicBezTo>
                    <a:cubicBezTo>
                      <a:pt x="621030" y="0"/>
                      <a:pt x="737235" y="49530"/>
                      <a:pt x="818197" y="149542"/>
                    </a:cubicBezTo>
                    <a:cubicBezTo>
                      <a:pt x="898207" y="249555"/>
                      <a:pt x="940117" y="392430"/>
                      <a:pt x="942022" y="580072"/>
                    </a:cubicBezTo>
                    <a:lnTo>
                      <a:pt x="942022" y="836295"/>
                    </a:lnTo>
                    <a:close/>
                    <a:moveTo>
                      <a:pt x="666750" y="554355"/>
                    </a:moveTo>
                    <a:cubicBezTo>
                      <a:pt x="666750" y="439103"/>
                      <a:pt x="650557" y="354330"/>
                      <a:pt x="619125" y="301942"/>
                    </a:cubicBezTo>
                    <a:cubicBezTo>
                      <a:pt x="587692" y="249555"/>
                      <a:pt x="538163" y="222885"/>
                      <a:pt x="471488" y="222885"/>
                    </a:cubicBezTo>
                    <a:cubicBezTo>
                      <a:pt x="406717" y="222885"/>
                      <a:pt x="358140" y="247650"/>
                      <a:pt x="327660" y="298132"/>
                    </a:cubicBezTo>
                    <a:cubicBezTo>
                      <a:pt x="297180" y="348615"/>
                      <a:pt x="280035" y="426720"/>
                      <a:pt x="278130" y="533400"/>
                    </a:cubicBezTo>
                    <a:lnTo>
                      <a:pt x="278130" y="872490"/>
                    </a:lnTo>
                    <a:cubicBezTo>
                      <a:pt x="278130" y="985838"/>
                      <a:pt x="293370" y="1070610"/>
                      <a:pt x="324802" y="1125855"/>
                    </a:cubicBezTo>
                    <a:cubicBezTo>
                      <a:pt x="355282" y="1181100"/>
                      <a:pt x="405765" y="1208723"/>
                      <a:pt x="473392" y="1208723"/>
                    </a:cubicBezTo>
                    <a:cubicBezTo>
                      <a:pt x="541020" y="1208723"/>
                      <a:pt x="589597" y="1182053"/>
                      <a:pt x="620077" y="1129665"/>
                    </a:cubicBezTo>
                    <a:cubicBezTo>
                      <a:pt x="649605" y="1076325"/>
                      <a:pt x="665797" y="995363"/>
                      <a:pt x="666750" y="886778"/>
                    </a:cubicBezTo>
                    <a:lnTo>
                      <a:pt x="666750" y="554355"/>
                    </a:lnTo>
                    <a:close/>
                  </a:path>
                </a:pathLst>
              </a:custGeom>
              <a:solidFill>
                <a:srgbClr val="E27F26"/>
              </a:solidFill>
              <a:ln w="9525" cap="flat">
                <a:noFill/>
                <a:prstDash val="solid"/>
                <a:miter/>
              </a:ln>
            </p:spPr>
            <p:txBody>
              <a:bodyPr rtlCol="0" anchor="ctr"/>
              <a:lstStyle/>
              <a:p>
                <a:endParaRPr lang="en-IN"/>
              </a:p>
            </p:txBody>
          </p:sp>
        </p:grpSp>
        <p:grpSp>
          <p:nvGrpSpPr>
            <p:cNvPr id="267" name="Graphic 98">
              <a:extLst>
                <a:ext uri="{FF2B5EF4-FFF2-40B4-BE49-F238E27FC236}">
                  <a16:creationId xmlns:a16="http://schemas.microsoft.com/office/drawing/2014/main" xmlns="" id="{DF353DB7-1F7F-7699-7CC9-1A8EA36C1DB7}"/>
                </a:ext>
              </a:extLst>
            </p:cNvPr>
            <p:cNvGrpSpPr/>
            <p:nvPr/>
          </p:nvGrpSpPr>
          <p:grpSpPr>
            <a:xfrm>
              <a:off x="7195185" y="3831906"/>
              <a:ext cx="3313747" cy="1322069"/>
              <a:chOff x="7195185" y="3831906"/>
              <a:chExt cx="3313747" cy="1322069"/>
            </a:xfrm>
            <a:solidFill>
              <a:srgbClr val="585860"/>
            </a:solidFill>
          </p:grpSpPr>
          <p:sp>
            <p:nvSpPr>
              <p:cNvPr id="108" name="Freeform: Shape 107">
                <a:extLst>
                  <a:ext uri="{FF2B5EF4-FFF2-40B4-BE49-F238E27FC236}">
                    <a16:creationId xmlns:a16="http://schemas.microsoft.com/office/drawing/2014/main" xmlns="" id="{E8B884D5-48C9-AAB3-944D-01B2396C4A1A}"/>
                  </a:ext>
                </a:extLst>
              </p:cNvPr>
              <p:cNvSpPr/>
              <p:nvPr/>
            </p:nvSpPr>
            <p:spPr>
              <a:xfrm>
                <a:off x="7195185" y="3837621"/>
                <a:ext cx="304800" cy="333375"/>
              </a:xfrm>
              <a:custGeom>
                <a:avLst/>
                <a:gdLst>
                  <a:gd name="connsiteX0" fmla="*/ 93345 w 304800"/>
                  <a:gd name="connsiteY0" fmla="*/ 332422 h 333375"/>
                  <a:gd name="connsiteX1" fmla="*/ 93345 w 304800"/>
                  <a:gd name="connsiteY1" fmla="*/ 303847 h 333375"/>
                  <a:gd name="connsiteX2" fmla="*/ 130492 w 304800"/>
                  <a:gd name="connsiteY2" fmla="*/ 297180 h 333375"/>
                  <a:gd name="connsiteX3" fmla="*/ 130492 w 304800"/>
                  <a:gd name="connsiteY3" fmla="*/ 211455 h 333375"/>
                  <a:gd name="connsiteX4" fmla="*/ 27622 w 304800"/>
                  <a:gd name="connsiteY4" fmla="*/ 33338 h 333375"/>
                  <a:gd name="connsiteX5" fmla="*/ 0 w 304800"/>
                  <a:gd name="connsiteY5" fmla="*/ 28575 h 333375"/>
                  <a:gd name="connsiteX6" fmla="*/ 0 w 304800"/>
                  <a:gd name="connsiteY6" fmla="*/ 0 h 333375"/>
                  <a:gd name="connsiteX7" fmla="*/ 115252 w 304800"/>
                  <a:gd name="connsiteY7" fmla="*/ 0 h 333375"/>
                  <a:gd name="connsiteX8" fmla="*/ 115252 w 304800"/>
                  <a:gd name="connsiteY8" fmla="*/ 28575 h 333375"/>
                  <a:gd name="connsiteX9" fmla="*/ 77152 w 304800"/>
                  <a:gd name="connsiteY9" fmla="*/ 33338 h 333375"/>
                  <a:gd name="connsiteX10" fmla="*/ 147638 w 304800"/>
                  <a:gd name="connsiteY10" fmla="*/ 163830 h 333375"/>
                  <a:gd name="connsiteX11" fmla="*/ 152400 w 304800"/>
                  <a:gd name="connsiteY11" fmla="*/ 172403 h 333375"/>
                  <a:gd name="connsiteX12" fmla="*/ 152400 w 304800"/>
                  <a:gd name="connsiteY12" fmla="*/ 172403 h 333375"/>
                  <a:gd name="connsiteX13" fmla="*/ 157163 w 304800"/>
                  <a:gd name="connsiteY13" fmla="*/ 163830 h 333375"/>
                  <a:gd name="connsiteX14" fmla="*/ 231457 w 304800"/>
                  <a:gd name="connsiteY14" fmla="*/ 33338 h 333375"/>
                  <a:gd name="connsiteX15" fmla="*/ 192405 w 304800"/>
                  <a:gd name="connsiteY15" fmla="*/ 28575 h 333375"/>
                  <a:gd name="connsiteX16" fmla="*/ 192405 w 304800"/>
                  <a:gd name="connsiteY16" fmla="*/ 0 h 333375"/>
                  <a:gd name="connsiteX17" fmla="*/ 304800 w 304800"/>
                  <a:gd name="connsiteY17" fmla="*/ 0 h 333375"/>
                  <a:gd name="connsiteX18" fmla="*/ 304800 w 304800"/>
                  <a:gd name="connsiteY18" fmla="*/ 28575 h 333375"/>
                  <a:gd name="connsiteX19" fmla="*/ 276225 w 304800"/>
                  <a:gd name="connsiteY19" fmla="*/ 33338 h 333375"/>
                  <a:gd name="connsiteX20" fmla="*/ 175260 w 304800"/>
                  <a:gd name="connsiteY20" fmla="*/ 208597 h 333375"/>
                  <a:gd name="connsiteX21" fmla="*/ 175260 w 304800"/>
                  <a:gd name="connsiteY21" fmla="*/ 298133 h 333375"/>
                  <a:gd name="connsiteX22" fmla="*/ 212407 w 304800"/>
                  <a:gd name="connsiteY22" fmla="*/ 304800 h 333375"/>
                  <a:gd name="connsiteX23" fmla="*/ 212407 w 304800"/>
                  <a:gd name="connsiteY23" fmla="*/ 333375 h 333375"/>
                  <a:gd name="connsiteX24" fmla="*/ 93345 w 304800"/>
                  <a:gd name="connsiteY24"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4800" h="333375">
                    <a:moveTo>
                      <a:pt x="93345" y="332422"/>
                    </a:moveTo>
                    <a:lnTo>
                      <a:pt x="93345" y="303847"/>
                    </a:lnTo>
                    <a:lnTo>
                      <a:pt x="130492" y="297180"/>
                    </a:lnTo>
                    <a:lnTo>
                      <a:pt x="130492" y="211455"/>
                    </a:lnTo>
                    <a:lnTo>
                      <a:pt x="27622" y="33338"/>
                    </a:lnTo>
                    <a:lnTo>
                      <a:pt x="0" y="28575"/>
                    </a:lnTo>
                    <a:lnTo>
                      <a:pt x="0" y="0"/>
                    </a:lnTo>
                    <a:lnTo>
                      <a:pt x="115252" y="0"/>
                    </a:lnTo>
                    <a:lnTo>
                      <a:pt x="115252" y="28575"/>
                    </a:lnTo>
                    <a:lnTo>
                      <a:pt x="77152" y="33338"/>
                    </a:lnTo>
                    <a:lnTo>
                      <a:pt x="147638" y="163830"/>
                    </a:lnTo>
                    <a:lnTo>
                      <a:pt x="152400" y="172403"/>
                    </a:lnTo>
                    <a:lnTo>
                      <a:pt x="152400" y="172403"/>
                    </a:lnTo>
                    <a:lnTo>
                      <a:pt x="157163" y="163830"/>
                    </a:lnTo>
                    <a:lnTo>
                      <a:pt x="231457" y="33338"/>
                    </a:lnTo>
                    <a:lnTo>
                      <a:pt x="192405" y="28575"/>
                    </a:lnTo>
                    <a:lnTo>
                      <a:pt x="192405" y="0"/>
                    </a:lnTo>
                    <a:lnTo>
                      <a:pt x="304800" y="0"/>
                    </a:lnTo>
                    <a:lnTo>
                      <a:pt x="304800" y="28575"/>
                    </a:lnTo>
                    <a:lnTo>
                      <a:pt x="276225" y="33338"/>
                    </a:lnTo>
                    <a:lnTo>
                      <a:pt x="175260" y="208597"/>
                    </a:lnTo>
                    <a:lnTo>
                      <a:pt x="175260" y="298133"/>
                    </a:lnTo>
                    <a:lnTo>
                      <a:pt x="212407" y="304800"/>
                    </a:lnTo>
                    <a:lnTo>
                      <a:pt x="212407" y="333375"/>
                    </a:lnTo>
                    <a:lnTo>
                      <a:pt x="93345" y="333375"/>
                    </a:lnTo>
                    <a:close/>
                  </a:path>
                </a:pathLst>
              </a:custGeom>
              <a:solidFill>
                <a:srgbClr val="585860"/>
              </a:solidFill>
              <a:ln w="9525" cap="flat">
                <a:noFill/>
                <a:prstDash val="solid"/>
                <a:miter/>
              </a:ln>
            </p:spPr>
            <p:txBody>
              <a:bodyPr rtlCol="0" anchor="ctr"/>
              <a:lstStyle/>
              <a:p>
                <a:endParaRPr lang="en-IN"/>
              </a:p>
            </p:txBody>
          </p:sp>
          <p:sp>
            <p:nvSpPr>
              <p:cNvPr id="109" name="Freeform: Shape 108">
                <a:extLst>
                  <a:ext uri="{FF2B5EF4-FFF2-40B4-BE49-F238E27FC236}">
                    <a16:creationId xmlns:a16="http://schemas.microsoft.com/office/drawing/2014/main" xmlns="" id="{43C3FD5A-6CEC-ADF8-7FEE-496D98CA56E2}"/>
                  </a:ext>
                </a:extLst>
              </p:cNvPr>
              <p:cNvSpPr/>
              <p:nvPr/>
            </p:nvSpPr>
            <p:spPr>
              <a:xfrm>
                <a:off x="7539989" y="3837621"/>
                <a:ext cx="254317" cy="333375"/>
              </a:xfrm>
              <a:custGeom>
                <a:avLst/>
                <a:gdLst>
                  <a:gd name="connsiteX0" fmla="*/ 0 w 254317"/>
                  <a:gd name="connsiteY0" fmla="*/ 332422 h 333375"/>
                  <a:gd name="connsiteX1" fmla="*/ 0 w 254317"/>
                  <a:gd name="connsiteY1" fmla="*/ 303847 h 333375"/>
                  <a:gd name="connsiteX2" fmla="*/ 37148 w 254317"/>
                  <a:gd name="connsiteY2" fmla="*/ 297180 h 333375"/>
                  <a:gd name="connsiteX3" fmla="*/ 37148 w 254317"/>
                  <a:gd name="connsiteY3" fmla="*/ 35243 h 333375"/>
                  <a:gd name="connsiteX4" fmla="*/ 0 w 254317"/>
                  <a:gd name="connsiteY4" fmla="*/ 28575 h 333375"/>
                  <a:gd name="connsiteX5" fmla="*/ 0 w 254317"/>
                  <a:gd name="connsiteY5" fmla="*/ 0 h 333375"/>
                  <a:gd name="connsiteX6" fmla="*/ 246698 w 254317"/>
                  <a:gd name="connsiteY6" fmla="*/ 0 h 333375"/>
                  <a:gd name="connsiteX7" fmla="*/ 246698 w 254317"/>
                  <a:gd name="connsiteY7" fmla="*/ 80010 h 333375"/>
                  <a:gd name="connsiteX8" fmla="*/ 210503 w 254317"/>
                  <a:gd name="connsiteY8" fmla="*/ 80010 h 333375"/>
                  <a:gd name="connsiteX9" fmla="*/ 205740 w 254317"/>
                  <a:gd name="connsiteY9" fmla="*/ 34290 h 333375"/>
                  <a:gd name="connsiteX10" fmla="*/ 82868 w 254317"/>
                  <a:gd name="connsiteY10" fmla="*/ 34290 h 333375"/>
                  <a:gd name="connsiteX11" fmla="*/ 82868 w 254317"/>
                  <a:gd name="connsiteY11" fmla="*/ 142875 h 333375"/>
                  <a:gd name="connsiteX12" fmla="*/ 205740 w 254317"/>
                  <a:gd name="connsiteY12" fmla="*/ 142875 h 333375"/>
                  <a:gd name="connsiteX13" fmla="*/ 205740 w 254317"/>
                  <a:gd name="connsiteY13" fmla="*/ 178118 h 333375"/>
                  <a:gd name="connsiteX14" fmla="*/ 82868 w 254317"/>
                  <a:gd name="connsiteY14" fmla="*/ 178118 h 333375"/>
                  <a:gd name="connsiteX15" fmla="*/ 82868 w 254317"/>
                  <a:gd name="connsiteY15" fmla="*/ 299085 h 333375"/>
                  <a:gd name="connsiteX16" fmla="*/ 213360 w 254317"/>
                  <a:gd name="connsiteY16" fmla="*/ 299085 h 333375"/>
                  <a:gd name="connsiteX17" fmla="*/ 218123 w 254317"/>
                  <a:gd name="connsiteY17" fmla="*/ 253365 h 333375"/>
                  <a:gd name="connsiteX18" fmla="*/ 254318 w 254317"/>
                  <a:gd name="connsiteY18" fmla="*/ 253365 h 333375"/>
                  <a:gd name="connsiteX19" fmla="*/ 254318 w 254317"/>
                  <a:gd name="connsiteY19" fmla="*/ 333375 h 333375"/>
                  <a:gd name="connsiteX20" fmla="*/ 0 w 254317"/>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317" h="333375">
                    <a:moveTo>
                      <a:pt x="0" y="332422"/>
                    </a:moveTo>
                    <a:lnTo>
                      <a:pt x="0" y="303847"/>
                    </a:lnTo>
                    <a:lnTo>
                      <a:pt x="37148" y="297180"/>
                    </a:lnTo>
                    <a:lnTo>
                      <a:pt x="37148" y="35243"/>
                    </a:lnTo>
                    <a:lnTo>
                      <a:pt x="0" y="28575"/>
                    </a:lnTo>
                    <a:lnTo>
                      <a:pt x="0" y="0"/>
                    </a:lnTo>
                    <a:lnTo>
                      <a:pt x="246698" y="0"/>
                    </a:lnTo>
                    <a:lnTo>
                      <a:pt x="246698" y="80010"/>
                    </a:lnTo>
                    <a:lnTo>
                      <a:pt x="210503" y="80010"/>
                    </a:lnTo>
                    <a:lnTo>
                      <a:pt x="205740" y="34290"/>
                    </a:lnTo>
                    <a:lnTo>
                      <a:pt x="82868" y="34290"/>
                    </a:lnTo>
                    <a:lnTo>
                      <a:pt x="82868" y="142875"/>
                    </a:lnTo>
                    <a:lnTo>
                      <a:pt x="205740" y="142875"/>
                    </a:lnTo>
                    <a:lnTo>
                      <a:pt x="205740" y="178118"/>
                    </a:lnTo>
                    <a:lnTo>
                      <a:pt x="82868" y="178118"/>
                    </a:lnTo>
                    <a:lnTo>
                      <a:pt x="82868" y="299085"/>
                    </a:lnTo>
                    <a:lnTo>
                      <a:pt x="213360" y="299085"/>
                    </a:lnTo>
                    <a:lnTo>
                      <a:pt x="218123" y="253365"/>
                    </a:lnTo>
                    <a:lnTo>
                      <a:pt x="254318" y="253365"/>
                    </a:lnTo>
                    <a:lnTo>
                      <a:pt x="254318"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110" name="Freeform: Shape 109">
                <a:extLst>
                  <a:ext uri="{FF2B5EF4-FFF2-40B4-BE49-F238E27FC236}">
                    <a16:creationId xmlns:a16="http://schemas.microsoft.com/office/drawing/2014/main" xmlns="" id="{60179F36-B6F8-F589-7098-2A0BDC8B3A7C}"/>
                  </a:ext>
                </a:extLst>
              </p:cNvPr>
              <p:cNvSpPr/>
              <p:nvPr/>
            </p:nvSpPr>
            <p:spPr>
              <a:xfrm>
                <a:off x="7842885" y="3836669"/>
                <a:ext cx="319087" cy="333375"/>
              </a:xfrm>
              <a:custGeom>
                <a:avLst/>
                <a:gdLst>
                  <a:gd name="connsiteX0" fmla="*/ 0 w 319087"/>
                  <a:gd name="connsiteY0" fmla="*/ 333375 h 333375"/>
                  <a:gd name="connsiteX1" fmla="*/ 0 w 319087"/>
                  <a:gd name="connsiteY1" fmla="*/ 304800 h 333375"/>
                  <a:gd name="connsiteX2" fmla="*/ 24765 w 319087"/>
                  <a:gd name="connsiteY2" fmla="*/ 300990 h 333375"/>
                  <a:gd name="connsiteX3" fmla="*/ 140970 w 319087"/>
                  <a:gd name="connsiteY3" fmla="*/ 0 h 333375"/>
                  <a:gd name="connsiteX4" fmla="*/ 180022 w 319087"/>
                  <a:gd name="connsiteY4" fmla="*/ 0 h 333375"/>
                  <a:gd name="connsiteX5" fmla="*/ 294322 w 319087"/>
                  <a:gd name="connsiteY5" fmla="*/ 300990 h 333375"/>
                  <a:gd name="connsiteX6" fmla="*/ 319088 w 319087"/>
                  <a:gd name="connsiteY6" fmla="*/ 304800 h 333375"/>
                  <a:gd name="connsiteX7" fmla="*/ 319088 w 319087"/>
                  <a:gd name="connsiteY7" fmla="*/ 333375 h 333375"/>
                  <a:gd name="connsiteX8" fmla="*/ 223838 w 319087"/>
                  <a:gd name="connsiteY8" fmla="*/ 333375 h 333375"/>
                  <a:gd name="connsiteX9" fmla="*/ 223838 w 319087"/>
                  <a:gd name="connsiteY9" fmla="*/ 304800 h 333375"/>
                  <a:gd name="connsiteX10" fmla="*/ 248602 w 319087"/>
                  <a:gd name="connsiteY10" fmla="*/ 300038 h 333375"/>
                  <a:gd name="connsiteX11" fmla="*/ 226695 w 319087"/>
                  <a:gd name="connsiteY11" fmla="*/ 239078 h 333375"/>
                  <a:gd name="connsiteX12" fmla="*/ 93345 w 319087"/>
                  <a:gd name="connsiteY12" fmla="*/ 239078 h 333375"/>
                  <a:gd name="connsiteX13" fmla="*/ 70485 w 319087"/>
                  <a:gd name="connsiteY13" fmla="*/ 300038 h 333375"/>
                  <a:gd name="connsiteX14" fmla="*/ 95250 w 319087"/>
                  <a:gd name="connsiteY14" fmla="*/ 304800 h 333375"/>
                  <a:gd name="connsiteX15" fmla="*/ 95250 w 319087"/>
                  <a:gd name="connsiteY15" fmla="*/ 333375 h 333375"/>
                  <a:gd name="connsiteX16" fmla="*/ 0 w 319087"/>
                  <a:gd name="connsiteY16" fmla="*/ 333375 h 333375"/>
                  <a:gd name="connsiteX17" fmla="*/ 106680 w 319087"/>
                  <a:gd name="connsiteY17" fmla="*/ 200978 h 333375"/>
                  <a:gd name="connsiteX18" fmla="*/ 212407 w 319087"/>
                  <a:gd name="connsiteY18" fmla="*/ 200978 h 333375"/>
                  <a:gd name="connsiteX19" fmla="*/ 163830 w 319087"/>
                  <a:gd name="connsiteY19" fmla="*/ 65723 h 333375"/>
                  <a:gd name="connsiteX20" fmla="*/ 160972 w 319087"/>
                  <a:gd name="connsiteY20" fmla="*/ 58103 h 333375"/>
                  <a:gd name="connsiteX21" fmla="*/ 160020 w 319087"/>
                  <a:gd name="connsiteY21" fmla="*/ 58103 h 333375"/>
                  <a:gd name="connsiteX22" fmla="*/ 157163 w 319087"/>
                  <a:gd name="connsiteY22" fmla="*/ 65723 h 333375"/>
                  <a:gd name="connsiteX23" fmla="*/ 106680 w 319087"/>
                  <a:gd name="connsiteY23" fmla="*/ 200978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9087" h="333375">
                    <a:moveTo>
                      <a:pt x="0" y="333375"/>
                    </a:moveTo>
                    <a:lnTo>
                      <a:pt x="0" y="304800"/>
                    </a:lnTo>
                    <a:lnTo>
                      <a:pt x="24765" y="300990"/>
                    </a:lnTo>
                    <a:lnTo>
                      <a:pt x="140970" y="0"/>
                    </a:lnTo>
                    <a:lnTo>
                      <a:pt x="180022" y="0"/>
                    </a:lnTo>
                    <a:lnTo>
                      <a:pt x="294322" y="300990"/>
                    </a:lnTo>
                    <a:lnTo>
                      <a:pt x="319088" y="304800"/>
                    </a:lnTo>
                    <a:lnTo>
                      <a:pt x="319088" y="333375"/>
                    </a:lnTo>
                    <a:lnTo>
                      <a:pt x="223838" y="333375"/>
                    </a:lnTo>
                    <a:lnTo>
                      <a:pt x="223838" y="304800"/>
                    </a:lnTo>
                    <a:lnTo>
                      <a:pt x="248602" y="300038"/>
                    </a:lnTo>
                    <a:lnTo>
                      <a:pt x="226695" y="239078"/>
                    </a:lnTo>
                    <a:lnTo>
                      <a:pt x="93345" y="239078"/>
                    </a:lnTo>
                    <a:lnTo>
                      <a:pt x="70485" y="300038"/>
                    </a:lnTo>
                    <a:lnTo>
                      <a:pt x="95250" y="304800"/>
                    </a:lnTo>
                    <a:lnTo>
                      <a:pt x="95250" y="333375"/>
                    </a:lnTo>
                    <a:lnTo>
                      <a:pt x="0" y="333375"/>
                    </a:lnTo>
                    <a:close/>
                    <a:moveTo>
                      <a:pt x="106680" y="200978"/>
                    </a:moveTo>
                    <a:lnTo>
                      <a:pt x="212407" y="200978"/>
                    </a:lnTo>
                    <a:lnTo>
                      <a:pt x="163830" y="65723"/>
                    </a:lnTo>
                    <a:lnTo>
                      <a:pt x="160972" y="58103"/>
                    </a:lnTo>
                    <a:lnTo>
                      <a:pt x="160020" y="58103"/>
                    </a:lnTo>
                    <a:lnTo>
                      <a:pt x="157163" y="65723"/>
                    </a:lnTo>
                    <a:lnTo>
                      <a:pt x="106680" y="200978"/>
                    </a:lnTo>
                    <a:close/>
                  </a:path>
                </a:pathLst>
              </a:custGeom>
              <a:solidFill>
                <a:srgbClr val="585860"/>
              </a:solidFill>
              <a:ln w="9525" cap="flat">
                <a:noFill/>
                <a:prstDash val="solid"/>
                <a:miter/>
              </a:ln>
            </p:spPr>
            <p:txBody>
              <a:bodyPr rtlCol="0" anchor="ctr"/>
              <a:lstStyle/>
              <a:p>
                <a:endParaRPr lang="en-IN"/>
              </a:p>
            </p:txBody>
          </p:sp>
          <p:sp>
            <p:nvSpPr>
              <p:cNvPr id="111" name="Freeform: Shape 110">
                <a:extLst>
                  <a:ext uri="{FF2B5EF4-FFF2-40B4-BE49-F238E27FC236}">
                    <a16:creationId xmlns:a16="http://schemas.microsoft.com/office/drawing/2014/main" xmlns="" id="{54A2938F-5C0B-3A5B-95DA-F4314A2BC701}"/>
                  </a:ext>
                </a:extLst>
              </p:cNvPr>
              <p:cNvSpPr/>
              <p:nvPr/>
            </p:nvSpPr>
            <p:spPr>
              <a:xfrm>
                <a:off x="8201977" y="3837621"/>
                <a:ext cx="275272" cy="332422"/>
              </a:xfrm>
              <a:custGeom>
                <a:avLst/>
                <a:gdLst>
                  <a:gd name="connsiteX0" fmla="*/ 0 w 275272"/>
                  <a:gd name="connsiteY0" fmla="*/ 332422 h 332422"/>
                  <a:gd name="connsiteX1" fmla="*/ 0 w 275272"/>
                  <a:gd name="connsiteY1" fmla="*/ 303847 h 332422"/>
                  <a:gd name="connsiteX2" fmla="*/ 37148 w 275272"/>
                  <a:gd name="connsiteY2" fmla="*/ 297180 h 332422"/>
                  <a:gd name="connsiteX3" fmla="*/ 37148 w 275272"/>
                  <a:gd name="connsiteY3" fmla="*/ 35243 h 332422"/>
                  <a:gd name="connsiteX4" fmla="*/ 0 w 275272"/>
                  <a:gd name="connsiteY4" fmla="*/ 28575 h 332422"/>
                  <a:gd name="connsiteX5" fmla="*/ 0 w 275272"/>
                  <a:gd name="connsiteY5" fmla="*/ 0 h 332422"/>
                  <a:gd name="connsiteX6" fmla="*/ 148590 w 275272"/>
                  <a:gd name="connsiteY6" fmla="*/ 0 h 332422"/>
                  <a:gd name="connsiteX7" fmla="*/ 209550 w 275272"/>
                  <a:gd name="connsiteY7" fmla="*/ 10478 h 332422"/>
                  <a:gd name="connsiteX8" fmla="*/ 247650 w 275272"/>
                  <a:gd name="connsiteY8" fmla="*/ 41910 h 332422"/>
                  <a:gd name="connsiteX9" fmla="*/ 260985 w 275272"/>
                  <a:gd name="connsiteY9" fmla="*/ 92393 h 332422"/>
                  <a:gd name="connsiteX10" fmla="*/ 248603 w 275272"/>
                  <a:gd name="connsiteY10" fmla="*/ 141922 h 332422"/>
                  <a:gd name="connsiteX11" fmla="*/ 212408 w 275272"/>
                  <a:gd name="connsiteY11" fmla="*/ 172403 h 332422"/>
                  <a:gd name="connsiteX12" fmla="*/ 157163 w 275272"/>
                  <a:gd name="connsiteY12" fmla="*/ 182880 h 332422"/>
                  <a:gd name="connsiteX13" fmla="*/ 82868 w 275272"/>
                  <a:gd name="connsiteY13" fmla="*/ 183833 h 332422"/>
                  <a:gd name="connsiteX14" fmla="*/ 82868 w 275272"/>
                  <a:gd name="connsiteY14" fmla="*/ 297180 h 332422"/>
                  <a:gd name="connsiteX15" fmla="*/ 120015 w 275272"/>
                  <a:gd name="connsiteY15" fmla="*/ 303847 h 332422"/>
                  <a:gd name="connsiteX16" fmla="*/ 120015 w 275272"/>
                  <a:gd name="connsiteY16" fmla="*/ 332422 h 332422"/>
                  <a:gd name="connsiteX17" fmla="*/ 0 w 275272"/>
                  <a:gd name="connsiteY17" fmla="*/ 332422 h 332422"/>
                  <a:gd name="connsiteX18" fmla="*/ 82868 w 275272"/>
                  <a:gd name="connsiteY18" fmla="*/ 148590 h 332422"/>
                  <a:gd name="connsiteX19" fmla="*/ 144780 w 275272"/>
                  <a:gd name="connsiteY19" fmla="*/ 148590 h 332422"/>
                  <a:gd name="connsiteX20" fmla="*/ 200025 w 275272"/>
                  <a:gd name="connsiteY20" fmla="*/ 134303 h 332422"/>
                  <a:gd name="connsiteX21" fmla="*/ 217170 w 275272"/>
                  <a:gd name="connsiteY21" fmla="*/ 92393 h 332422"/>
                  <a:gd name="connsiteX22" fmla="*/ 200978 w 275272"/>
                  <a:gd name="connsiteY22" fmla="*/ 50483 h 332422"/>
                  <a:gd name="connsiteX23" fmla="*/ 149543 w 275272"/>
                  <a:gd name="connsiteY23" fmla="*/ 35243 h 332422"/>
                  <a:gd name="connsiteX24" fmla="*/ 83820 w 275272"/>
                  <a:gd name="connsiteY24" fmla="*/ 35243 h 332422"/>
                  <a:gd name="connsiteX25" fmla="*/ 83820 w 275272"/>
                  <a:gd name="connsiteY25" fmla="*/ 148590 h 332422"/>
                  <a:gd name="connsiteX26" fmla="*/ 220028 w 275272"/>
                  <a:gd name="connsiteY26" fmla="*/ 332422 h 332422"/>
                  <a:gd name="connsiteX27" fmla="*/ 145733 w 275272"/>
                  <a:gd name="connsiteY27" fmla="*/ 165735 h 332422"/>
                  <a:gd name="connsiteX28" fmla="*/ 190500 w 275272"/>
                  <a:gd name="connsiteY28" fmla="*/ 165735 h 332422"/>
                  <a:gd name="connsiteX29" fmla="*/ 252413 w 275272"/>
                  <a:gd name="connsiteY29" fmla="*/ 299085 h 332422"/>
                  <a:gd name="connsiteX30" fmla="*/ 275273 w 275272"/>
                  <a:gd name="connsiteY30" fmla="*/ 302895 h 332422"/>
                  <a:gd name="connsiteX31" fmla="*/ 275273 w 275272"/>
                  <a:gd name="connsiteY31" fmla="*/ 332422 h 332422"/>
                  <a:gd name="connsiteX32" fmla="*/ 220028 w 275272"/>
                  <a:gd name="connsiteY32" fmla="*/ 332422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75272" h="332422">
                    <a:moveTo>
                      <a:pt x="0" y="332422"/>
                    </a:moveTo>
                    <a:lnTo>
                      <a:pt x="0" y="303847"/>
                    </a:lnTo>
                    <a:lnTo>
                      <a:pt x="37148" y="297180"/>
                    </a:lnTo>
                    <a:lnTo>
                      <a:pt x="37148" y="35243"/>
                    </a:lnTo>
                    <a:lnTo>
                      <a:pt x="0" y="28575"/>
                    </a:lnTo>
                    <a:lnTo>
                      <a:pt x="0" y="0"/>
                    </a:lnTo>
                    <a:lnTo>
                      <a:pt x="148590" y="0"/>
                    </a:lnTo>
                    <a:cubicBezTo>
                      <a:pt x="172403" y="0"/>
                      <a:pt x="193358" y="3810"/>
                      <a:pt x="209550" y="10478"/>
                    </a:cubicBezTo>
                    <a:cubicBezTo>
                      <a:pt x="226695" y="18097"/>
                      <a:pt x="239078" y="28575"/>
                      <a:pt x="247650" y="41910"/>
                    </a:cubicBezTo>
                    <a:cubicBezTo>
                      <a:pt x="256223" y="55245"/>
                      <a:pt x="260985" y="72390"/>
                      <a:pt x="260985" y="92393"/>
                    </a:cubicBezTo>
                    <a:cubicBezTo>
                      <a:pt x="260985" y="111443"/>
                      <a:pt x="257175" y="128588"/>
                      <a:pt x="248603" y="141922"/>
                    </a:cubicBezTo>
                    <a:cubicBezTo>
                      <a:pt x="240030" y="155258"/>
                      <a:pt x="228600" y="164783"/>
                      <a:pt x="212408" y="172403"/>
                    </a:cubicBezTo>
                    <a:cubicBezTo>
                      <a:pt x="197168" y="179070"/>
                      <a:pt x="178118" y="182880"/>
                      <a:pt x="157163" y="182880"/>
                    </a:cubicBezTo>
                    <a:lnTo>
                      <a:pt x="82868" y="183833"/>
                    </a:lnTo>
                    <a:lnTo>
                      <a:pt x="82868" y="297180"/>
                    </a:lnTo>
                    <a:lnTo>
                      <a:pt x="120015" y="303847"/>
                    </a:lnTo>
                    <a:lnTo>
                      <a:pt x="120015" y="332422"/>
                    </a:lnTo>
                    <a:lnTo>
                      <a:pt x="0" y="332422"/>
                    </a:lnTo>
                    <a:close/>
                    <a:moveTo>
                      <a:pt x="82868" y="148590"/>
                    </a:moveTo>
                    <a:lnTo>
                      <a:pt x="144780" y="148590"/>
                    </a:lnTo>
                    <a:cubicBezTo>
                      <a:pt x="169545" y="148590"/>
                      <a:pt x="188595" y="143828"/>
                      <a:pt x="200025" y="134303"/>
                    </a:cubicBezTo>
                    <a:cubicBezTo>
                      <a:pt x="211455" y="124778"/>
                      <a:pt x="217170" y="110490"/>
                      <a:pt x="217170" y="92393"/>
                    </a:cubicBezTo>
                    <a:cubicBezTo>
                      <a:pt x="217170" y="75247"/>
                      <a:pt x="211455" y="60960"/>
                      <a:pt x="200978" y="50483"/>
                    </a:cubicBezTo>
                    <a:cubicBezTo>
                      <a:pt x="190500" y="40005"/>
                      <a:pt x="173355" y="35243"/>
                      <a:pt x="149543" y="35243"/>
                    </a:cubicBezTo>
                    <a:lnTo>
                      <a:pt x="83820" y="35243"/>
                    </a:lnTo>
                    <a:lnTo>
                      <a:pt x="83820" y="148590"/>
                    </a:lnTo>
                    <a:close/>
                    <a:moveTo>
                      <a:pt x="220028" y="332422"/>
                    </a:moveTo>
                    <a:lnTo>
                      <a:pt x="145733" y="165735"/>
                    </a:lnTo>
                    <a:lnTo>
                      <a:pt x="190500" y="165735"/>
                    </a:lnTo>
                    <a:lnTo>
                      <a:pt x="252413" y="299085"/>
                    </a:lnTo>
                    <a:lnTo>
                      <a:pt x="275273" y="302895"/>
                    </a:lnTo>
                    <a:lnTo>
                      <a:pt x="275273" y="332422"/>
                    </a:lnTo>
                    <a:lnTo>
                      <a:pt x="220028" y="332422"/>
                    </a:lnTo>
                    <a:close/>
                  </a:path>
                </a:pathLst>
              </a:custGeom>
              <a:solidFill>
                <a:srgbClr val="585860"/>
              </a:solidFill>
              <a:ln w="9525" cap="flat">
                <a:noFill/>
                <a:prstDash val="solid"/>
                <a:miter/>
              </a:ln>
            </p:spPr>
            <p:txBody>
              <a:bodyPr rtlCol="0" anchor="ctr"/>
              <a:lstStyle/>
              <a:p>
                <a:endParaRPr lang="en-IN"/>
              </a:p>
            </p:txBody>
          </p:sp>
          <p:sp>
            <p:nvSpPr>
              <p:cNvPr id="112" name="Freeform: Shape 111">
                <a:extLst>
                  <a:ext uri="{FF2B5EF4-FFF2-40B4-BE49-F238E27FC236}">
                    <a16:creationId xmlns:a16="http://schemas.microsoft.com/office/drawing/2014/main" xmlns="" id="{BA40ABD9-0FF2-9FD5-B318-C8983388A29F}"/>
                  </a:ext>
                </a:extLst>
              </p:cNvPr>
              <p:cNvSpPr/>
              <p:nvPr/>
            </p:nvSpPr>
            <p:spPr>
              <a:xfrm>
                <a:off x="8534400" y="3834764"/>
                <a:ext cx="227647" cy="340042"/>
              </a:xfrm>
              <a:custGeom>
                <a:avLst/>
                <a:gdLst>
                  <a:gd name="connsiteX0" fmla="*/ 111443 w 227647"/>
                  <a:gd name="connsiteY0" fmla="*/ 340042 h 340042"/>
                  <a:gd name="connsiteX1" fmla="*/ 53340 w 227647"/>
                  <a:gd name="connsiteY1" fmla="*/ 331470 h 340042"/>
                  <a:gd name="connsiteX2" fmla="*/ 0 w 227647"/>
                  <a:gd name="connsiteY2" fmla="*/ 303847 h 340042"/>
                  <a:gd name="connsiteX3" fmla="*/ 0 w 227647"/>
                  <a:gd name="connsiteY3" fmla="*/ 232410 h 340042"/>
                  <a:gd name="connsiteX4" fmla="*/ 35243 w 227647"/>
                  <a:gd name="connsiteY4" fmla="*/ 232410 h 340042"/>
                  <a:gd name="connsiteX5" fmla="*/ 42863 w 227647"/>
                  <a:gd name="connsiteY5" fmla="*/ 284797 h 340042"/>
                  <a:gd name="connsiteX6" fmla="*/ 75248 w 227647"/>
                  <a:gd name="connsiteY6" fmla="*/ 299085 h 340042"/>
                  <a:gd name="connsiteX7" fmla="*/ 112395 w 227647"/>
                  <a:gd name="connsiteY7" fmla="*/ 303847 h 340042"/>
                  <a:gd name="connsiteX8" fmla="*/ 151448 w 227647"/>
                  <a:gd name="connsiteY8" fmla="*/ 297180 h 340042"/>
                  <a:gd name="connsiteX9" fmla="*/ 176213 w 227647"/>
                  <a:gd name="connsiteY9" fmla="*/ 278130 h 340042"/>
                  <a:gd name="connsiteX10" fmla="*/ 184785 w 227647"/>
                  <a:gd name="connsiteY10" fmla="*/ 249555 h 340042"/>
                  <a:gd name="connsiteX11" fmla="*/ 177165 w 227647"/>
                  <a:gd name="connsiteY11" fmla="*/ 222885 h 340042"/>
                  <a:gd name="connsiteX12" fmla="*/ 153352 w 227647"/>
                  <a:gd name="connsiteY12" fmla="*/ 202882 h 340042"/>
                  <a:gd name="connsiteX13" fmla="*/ 107632 w 227647"/>
                  <a:gd name="connsiteY13" fmla="*/ 187642 h 340042"/>
                  <a:gd name="connsiteX14" fmla="*/ 49530 w 227647"/>
                  <a:gd name="connsiteY14" fmla="*/ 166688 h 340042"/>
                  <a:gd name="connsiteX15" fmla="*/ 13335 w 227647"/>
                  <a:gd name="connsiteY15" fmla="*/ 134303 h 340042"/>
                  <a:gd name="connsiteX16" fmla="*/ 952 w 227647"/>
                  <a:gd name="connsiteY16" fmla="*/ 90488 h 340042"/>
                  <a:gd name="connsiteX17" fmla="*/ 15240 w 227647"/>
                  <a:gd name="connsiteY17" fmla="*/ 43815 h 340042"/>
                  <a:gd name="connsiteX18" fmla="*/ 53340 w 227647"/>
                  <a:gd name="connsiteY18" fmla="*/ 11430 h 340042"/>
                  <a:gd name="connsiteX19" fmla="*/ 111443 w 227647"/>
                  <a:gd name="connsiteY19" fmla="*/ 0 h 340042"/>
                  <a:gd name="connsiteX20" fmla="*/ 173355 w 227647"/>
                  <a:gd name="connsiteY20" fmla="*/ 10478 h 340042"/>
                  <a:gd name="connsiteX21" fmla="*/ 217170 w 227647"/>
                  <a:gd name="connsiteY21" fmla="*/ 36195 h 340042"/>
                  <a:gd name="connsiteX22" fmla="*/ 217170 w 227647"/>
                  <a:gd name="connsiteY22" fmla="*/ 102870 h 340042"/>
                  <a:gd name="connsiteX23" fmla="*/ 181927 w 227647"/>
                  <a:gd name="connsiteY23" fmla="*/ 102870 h 340042"/>
                  <a:gd name="connsiteX24" fmla="*/ 174307 w 227647"/>
                  <a:gd name="connsiteY24" fmla="*/ 55245 h 340042"/>
                  <a:gd name="connsiteX25" fmla="*/ 148590 w 227647"/>
                  <a:gd name="connsiteY25" fmla="*/ 41910 h 340042"/>
                  <a:gd name="connsiteX26" fmla="*/ 110490 w 227647"/>
                  <a:gd name="connsiteY26" fmla="*/ 36195 h 340042"/>
                  <a:gd name="connsiteX27" fmla="*/ 76200 w 227647"/>
                  <a:gd name="connsiteY27" fmla="*/ 42863 h 340042"/>
                  <a:gd name="connsiteX28" fmla="*/ 53340 w 227647"/>
                  <a:gd name="connsiteY28" fmla="*/ 61913 h 340042"/>
                  <a:gd name="connsiteX29" fmla="*/ 44768 w 227647"/>
                  <a:gd name="connsiteY29" fmla="*/ 90488 h 340042"/>
                  <a:gd name="connsiteX30" fmla="*/ 52388 w 227647"/>
                  <a:gd name="connsiteY30" fmla="*/ 115253 h 340042"/>
                  <a:gd name="connsiteX31" fmla="*/ 76200 w 227647"/>
                  <a:gd name="connsiteY31" fmla="*/ 134303 h 340042"/>
                  <a:gd name="connsiteX32" fmla="*/ 120968 w 227647"/>
                  <a:gd name="connsiteY32" fmla="*/ 149542 h 340042"/>
                  <a:gd name="connsiteX33" fmla="*/ 200977 w 227647"/>
                  <a:gd name="connsiteY33" fmla="*/ 187642 h 340042"/>
                  <a:gd name="connsiteX34" fmla="*/ 227648 w 227647"/>
                  <a:gd name="connsiteY34" fmla="*/ 250507 h 340042"/>
                  <a:gd name="connsiteX35" fmla="*/ 213360 w 227647"/>
                  <a:gd name="connsiteY35" fmla="*/ 298132 h 340042"/>
                  <a:gd name="connsiteX36" fmla="*/ 172402 w 227647"/>
                  <a:gd name="connsiteY36" fmla="*/ 330517 h 340042"/>
                  <a:gd name="connsiteX37" fmla="*/ 111443 w 227647"/>
                  <a:gd name="connsiteY37" fmla="*/ 340042 h 340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27647" h="340042">
                    <a:moveTo>
                      <a:pt x="111443" y="340042"/>
                    </a:moveTo>
                    <a:cubicBezTo>
                      <a:pt x="91440" y="340042"/>
                      <a:pt x="71438" y="337185"/>
                      <a:pt x="53340" y="331470"/>
                    </a:cubicBezTo>
                    <a:cubicBezTo>
                      <a:pt x="34290" y="325755"/>
                      <a:pt x="16193" y="316230"/>
                      <a:pt x="0" y="303847"/>
                    </a:cubicBezTo>
                    <a:lnTo>
                      <a:pt x="0" y="232410"/>
                    </a:lnTo>
                    <a:lnTo>
                      <a:pt x="35243" y="232410"/>
                    </a:lnTo>
                    <a:lnTo>
                      <a:pt x="42863" y="284797"/>
                    </a:lnTo>
                    <a:cubicBezTo>
                      <a:pt x="52388" y="290513"/>
                      <a:pt x="63818" y="295275"/>
                      <a:pt x="75248" y="299085"/>
                    </a:cubicBezTo>
                    <a:cubicBezTo>
                      <a:pt x="86677" y="302895"/>
                      <a:pt x="99060" y="303847"/>
                      <a:pt x="112395" y="303847"/>
                    </a:cubicBezTo>
                    <a:cubicBezTo>
                      <a:pt x="127635" y="303847"/>
                      <a:pt x="140970" y="301942"/>
                      <a:pt x="151448" y="297180"/>
                    </a:cubicBezTo>
                    <a:cubicBezTo>
                      <a:pt x="161925" y="292417"/>
                      <a:pt x="170498" y="285750"/>
                      <a:pt x="176213" y="278130"/>
                    </a:cubicBezTo>
                    <a:cubicBezTo>
                      <a:pt x="181927" y="270510"/>
                      <a:pt x="184785" y="260032"/>
                      <a:pt x="184785" y="249555"/>
                    </a:cubicBezTo>
                    <a:cubicBezTo>
                      <a:pt x="184785" y="239078"/>
                      <a:pt x="181927" y="230505"/>
                      <a:pt x="177165" y="222885"/>
                    </a:cubicBezTo>
                    <a:cubicBezTo>
                      <a:pt x="172402" y="215265"/>
                      <a:pt x="163830" y="208597"/>
                      <a:pt x="153352" y="202882"/>
                    </a:cubicBezTo>
                    <a:cubicBezTo>
                      <a:pt x="141923" y="197167"/>
                      <a:pt x="126682" y="191453"/>
                      <a:pt x="107632" y="187642"/>
                    </a:cubicBezTo>
                    <a:cubicBezTo>
                      <a:pt x="84773" y="181928"/>
                      <a:pt x="65723" y="175260"/>
                      <a:pt x="49530" y="166688"/>
                    </a:cubicBezTo>
                    <a:cubicBezTo>
                      <a:pt x="33338" y="158115"/>
                      <a:pt x="21907" y="146685"/>
                      <a:pt x="13335" y="134303"/>
                    </a:cubicBezTo>
                    <a:cubicBezTo>
                      <a:pt x="4763" y="121920"/>
                      <a:pt x="952" y="106680"/>
                      <a:pt x="952" y="90488"/>
                    </a:cubicBezTo>
                    <a:cubicBezTo>
                      <a:pt x="952" y="73342"/>
                      <a:pt x="5715" y="57150"/>
                      <a:pt x="15240" y="43815"/>
                    </a:cubicBezTo>
                    <a:cubicBezTo>
                      <a:pt x="24765" y="30480"/>
                      <a:pt x="37148" y="19050"/>
                      <a:pt x="53340" y="11430"/>
                    </a:cubicBezTo>
                    <a:cubicBezTo>
                      <a:pt x="69532" y="3810"/>
                      <a:pt x="88582" y="0"/>
                      <a:pt x="111443" y="0"/>
                    </a:cubicBezTo>
                    <a:cubicBezTo>
                      <a:pt x="134302" y="0"/>
                      <a:pt x="155257" y="3810"/>
                      <a:pt x="173355" y="10478"/>
                    </a:cubicBezTo>
                    <a:cubicBezTo>
                      <a:pt x="191452" y="17145"/>
                      <a:pt x="205740" y="25717"/>
                      <a:pt x="217170" y="36195"/>
                    </a:cubicBezTo>
                    <a:lnTo>
                      <a:pt x="217170" y="102870"/>
                    </a:lnTo>
                    <a:lnTo>
                      <a:pt x="181927" y="102870"/>
                    </a:lnTo>
                    <a:lnTo>
                      <a:pt x="174307" y="55245"/>
                    </a:lnTo>
                    <a:cubicBezTo>
                      <a:pt x="167640" y="49530"/>
                      <a:pt x="159068" y="44767"/>
                      <a:pt x="148590" y="41910"/>
                    </a:cubicBezTo>
                    <a:cubicBezTo>
                      <a:pt x="138113" y="38100"/>
                      <a:pt x="125730" y="36195"/>
                      <a:pt x="110490" y="36195"/>
                    </a:cubicBezTo>
                    <a:cubicBezTo>
                      <a:pt x="98107" y="36195"/>
                      <a:pt x="86677" y="38100"/>
                      <a:pt x="76200" y="42863"/>
                    </a:cubicBezTo>
                    <a:cubicBezTo>
                      <a:pt x="66675" y="47625"/>
                      <a:pt x="59055" y="53340"/>
                      <a:pt x="53340" y="61913"/>
                    </a:cubicBezTo>
                    <a:cubicBezTo>
                      <a:pt x="47625" y="70485"/>
                      <a:pt x="44768" y="79057"/>
                      <a:pt x="44768" y="90488"/>
                    </a:cubicBezTo>
                    <a:cubicBezTo>
                      <a:pt x="44768" y="100013"/>
                      <a:pt x="47625" y="108585"/>
                      <a:pt x="52388" y="115253"/>
                    </a:cubicBezTo>
                    <a:cubicBezTo>
                      <a:pt x="57150" y="122872"/>
                      <a:pt x="65723" y="128588"/>
                      <a:pt x="76200" y="134303"/>
                    </a:cubicBezTo>
                    <a:cubicBezTo>
                      <a:pt x="87630" y="140017"/>
                      <a:pt x="101918" y="144780"/>
                      <a:pt x="120968" y="149542"/>
                    </a:cubicBezTo>
                    <a:cubicBezTo>
                      <a:pt x="156210" y="158115"/>
                      <a:pt x="182880" y="171450"/>
                      <a:pt x="200977" y="187642"/>
                    </a:cubicBezTo>
                    <a:cubicBezTo>
                      <a:pt x="219075" y="204788"/>
                      <a:pt x="227648" y="225742"/>
                      <a:pt x="227648" y="250507"/>
                    </a:cubicBezTo>
                    <a:cubicBezTo>
                      <a:pt x="227648" y="268605"/>
                      <a:pt x="222885" y="283845"/>
                      <a:pt x="213360" y="298132"/>
                    </a:cubicBezTo>
                    <a:cubicBezTo>
                      <a:pt x="203835" y="311467"/>
                      <a:pt x="190500" y="322897"/>
                      <a:pt x="172402" y="330517"/>
                    </a:cubicBezTo>
                    <a:cubicBezTo>
                      <a:pt x="155257" y="336232"/>
                      <a:pt x="134302" y="340042"/>
                      <a:pt x="111443" y="340042"/>
                    </a:cubicBezTo>
                    <a:close/>
                  </a:path>
                </a:pathLst>
              </a:custGeom>
              <a:solidFill>
                <a:srgbClr val="585860"/>
              </a:solidFill>
              <a:ln w="9525" cap="flat">
                <a:noFill/>
                <a:prstDash val="solid"/>
                <a:miter/>
              </a:ln>
            </p:spPr>
            <p:txBody>
              <a:bodyPr rtlCol="0" anchor="ctr"/>
              <a:lstStyle/>
              <a:p>
                <a:endParaRPr lang="en-IN"/>
              </a:p>
            </p:txBody>
          </p:sp>
          <p:sp>
            <p:nvSpPr>
              <p:cNvPr id="113" name="Freeform: Shape 112">
                <a:extLst>
                  <a:ext uri="{FF2B5EF4-FFF2-40B4-BE49-F238E27FC236}">
                    <a16:creationId xmlns:a16="http://schemas.microsoft.com/office/drawing/2014/main" xmlns="" id="{AF1D79FB-F324-4F44-C595-6B3FB9C526BE}"/>
                  </a:ext>
                </a:extLst>
              </p:cNvPr>
              <p:cNvSpPr/>
              <p:nvPr/>
            </p:nvSpPr>
            <p:spPr>
              <a:xfrm>
                <a:off x="8927782" y="3831906"/>
                <a:ext cx="278130" cy="342900"/>
              </a:xfrm>
              <a:custGeom>
                <a:avLst/>
                <a:gdLst>
                  <a:gd name="connsiteX0" fmla="*/ 139065 w 278130"/>
                  <a:gd name="connsiteY0" fmla="*/ 342900 h 342900"/>
                  <a:gd name="connsiteX1" fmla="*/ 80963 w 278130"/>
                  <a:gd name="connsiteY1" fmla="*/ 330518 h 342900"/>
                  <a:gd name="connsiteX2" fmla="*/ 37148 w 278130"/>
                  <a:gd name="connsiteY2" fmla="*/ 295275 h 342900"/>
                  <a:gd name="connsiteX3" fmla="*/ 9525 w 278130"/>
                  <a:gd name="connsiteY3" fmla="*/ 241935 h 342900"/>
                  <a:gd name="connsiteX4" fmla="*/ 0 w 278130"/>
                  <a:gd name="connsiteY4" fmla="*/ 173355 h 342900"/>
                  <a:gd name="connsiteX5" fmla="*/ 0 w 278130"/>
                  <a:gd name="connsiteY5" fmla="*/ 168593 h 342900"/>
                  <a:gd name="connsiteX6" fmla="*/ 9525 w 278130"/>
                  <a:gd name="connsiteY6" fmla="*/ 100965 h 342900"/>
                  <a:gd name="connsiteX7" fmla="*/ 37148 w 278130"/>
                  <a:gd name="connsiteY7" fmla="*/ 47625 h 342900"/>
                  <a:gd name="connsiteX8" fmla="*/ 80963 w 278130"/>
                  <a:gd name="connsiteY8" fmla="*/ 12383 h 342900"/>
                  <a:gd name="connsiteX9" fmla="*/ 139065 w 278130"/>
                  <a:gd name="connsiteY9" fmla="*/ 0 h 342900"/>
                  <a:gd name="connsiteX10" fmla="*/ 199073 w 278130"/>
                  <a:gd name="connsiteY10" fmla="*/ 12383 h 342900"/>
                  <a:gd name="connsiteX11" fmla="*/ 242888 w 278130"/>
                  <a:gd name="connsiteY11" fmla="*/ 47625 h 342900"/>
                  <a:gd name="connsiteX12" fmla="*/ 269557 w 278130"/>
                  <a:gd name="connsiteY12" fmla="*/ 100965 h 342900"/>
                  <a:gd name="connsiteX13" fmla="*/ 278130 w 278130"/>
                  <a:gd name="connsiteY13" fmla="*/ 168593 h 342900"/>
                  <a:gd name="connsiteX14" fmla="*/ 278130 w 278130"/>
                  <a:gd name="connsiteY14" fmla="*/ 173355 h 342900"/>
                  <a:gd name="connsiteX15" fmla="*/ 269557 w 278130"/>
                  <a:gd name="connsiteY15" fmla="*/ 241935 h 342900"/>
                  <a:gd name="connsiteX16" fmla="*/ 242888 w 278130"/>
                  <a:gd name="connsiteY16" fmla="*/ 295275 h 342900"/>
                  <a:gd name="connsiteX17" fmla="*/ 199073 w 278130"/>
                  <a:gd name="connsiteY17" fmla="*/ 330518 h 342900"/>
                  <a:gd name="connsiteX18" fmla="*/ 139065 w 278130"/>
                  <a:gd name="connsiteY18" fmla="*/ 342900 h 342900"/>
                  <a:gd name="connsiteX19" fmla="*/ 139065 w 278130"/>
                  <a:gd name="connsiteY19" fmla="*/ 305753 h 342900"/>
                  <a:gd name="connsiteX20" fmla="*/ 192405 w 278130"/>
                  <a:gd name="connsiteY20" fmla="*/ 289560 h 342900"/>
                  <a:gd name="connsiteX21" fmla="*/ 222885 w 278130"/>
                  <a:gd name="connsiteY21" fmla="*/ 243840 h 342900"/>
                  <a:gd name="connsiteX22" fmla="*/ 232410 w 278130"/>
                  <a:gd name="connsiteY22" fmla="*/ 175260 h 342900"/>
                  <a:gd name="connsiteX23" fmla="*/ 232410 w 278130"/>
                  <a:gd name="connsiteY23" fmla="*/ 169545 h 342900"/>
                  <a:gd name="connsiteX24" fmla="*/ 222885 w 278130"/>
                  <a:gd name="connsiteY24" fmla="*/ 100965 h 342900"/>
                  <a:gd name="connsiteX25" fmla="*/ 192405 w 278130"/>
                  <a:gd name="connsiteY25" fmla="*/ 55245 h 342900"/>
                  <a:gd name="connsiteX26" fmla="*/ 139065 w 278130"/>
                  <a:gd name="connsiteY26" fmla="*/ 39053 h 342900"/>
                  <a:gd name="connsiteX27" fmla="*/ 88582 w 278130"/>
                  <a:gd name="connsiteY27" fmla="*/ 56198 h 342900"/>
                  <a:gd name="connsiteX28" fmla="*/ 57150 w 278130"/>
                  <a:gd name="connsiteY28" fmla="*/ 101918 h 342900"/>
                  <a:gd name="connsiteX29" fmla="*/ 46673 w 278130"/>
                  <a:gd name="connsiteY29" fmla="*/ 169545 h 342900"/>
                  <a:gd name="connsiteX30" fmla="*/ 46673 w 278130"/>
                  <a:gd name="connsiteY30" fmla="*/ 175260 h 342900"/>
                  <a:gd name="connsiteX31" fmla="*/ 57150 w 278130"/>
                  <a:gd name="connsiteY31" fmla="*/ 243840 h 342900"/>
                  <a:gd name="connsiteX32" fmla="*/ 88582 w 278130"/>
                  <a:gd name="connsiteY32" fmla="*/ 289560 h 342900"/>
                  <a:gd name="connsiteX33" fmla="*/ 139065 w 278130"/>
                  <a:gd name="connsiteY33" fmla="*/ 305753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78130" h="342900">
                    <a:moveTo>
                      <a:pt x="139065" y="342900"/>
                    </a:moveTo>
                    <a:cubicBezTo>
                      <a:pt x="117157" y="342900"/>
                      <a:pt x="98107" y="339090"/>
                      <a:pt x="80963" y="330518"/>
                    </a:cubicBezTo>
                    <a:cubicBezTo>
                      <a:pt x="63818" y="321945"/>
                      <a:pt x="49530" y="310515"/>
                      <a:pt x="37148" y="295275"/>
                    </a:cubicBezTo>
                    <a:cubicBezTo>
                      <a:pt x="24765" y="280035"/>
                      <a:pt x="16193" y="262890"/>
                      <a:pt x="9525" y="241935"/>
                    </a:cubicBezTo>
                    <a:cubicBezTo>
                      <a:pt x="2857" y="220980"/>
                      <a:pt x="0" y="199073"/>
                      <a:pt x="0" y="173355"/>
                    </a:cubicBezTo>
                    <a:lnTo>
                      <a:pt x="0" y="168593"/>
                    </a:lnTo>
                    <a:cubicBezTo>
                      <a:pt x="0" y="143828"/>
                      <a:pt x="2857" y="120968"/>
                      <a:pt x="9525" y="100965"/>
                    </a:cubicBezTo>
                    <a:cubicBezTo>
                      <a:pt x="16193" y="80010"/>
                      <a:pt x="24765" y="62865"/>
                      <a:pt x="37148" y="47625"/>
                    </a:cubicBezTo>
                    <a:cubicBezTo>
                      <a:pt x="49530" y="32385"/>
                      <a:pt x="63818" y="20955"/>
                      <a:pt x="80963" y="12383"/>
                    </a:cubicBezTo>
                    <a:cubicBezTo>
                      <a:pt x="98107" y="3810"/>
                      <a:pt x="117157" y="0"/>
                      <a:pt x="139065" y="0"/>
                    </a:cubicBezTo>
                    <a:cubicBezTo>
                      <a:pt x="161925" y="0"/>
                      <a:pt x="181928" y="3810"/>
                      <a:pt x="199073" y="12383"/>
                    </a:cubicBezTo>
                    <a:cubicBezTo>
                      <a:pt x="216218" y="20955"/>
                      <a:pt x="230505" y="32385"/>
                      <a:pt x="242888" y="47625"/>
                    </a:cubicBezTo>
                    <a:cubicBezTo>
                      <a:pt x="254318" y="62865"/>
                      <a:pt x="262890" y="80963"/>
                      <a:pt x="269557" y="100965"/>
                    </a:cubicBezTo>
                    <a:cubicBezTo>
                      <a:pt x="275273" y="121920"/>
                      <a:pt x="278130" y="143828"/>
                      <a:pt x="278130" y="168593"/>
                    </a:cubicBezTo>
                    <a:lnTo>
                      <a:pt x="278130" y="173355"/>
                    </a:lnTo>
                    <a:cubicBezTo>
                      <a:pt x="278130" y="198120"/>
                      <a:pt x="275273" y="220980"/>
                      <a:pt x="269557" y="241935"/>
                    </a:cubicBezTo>
                    <a:cubicBezTo>
                      <a:pt x="263843" y="262890"/>
                      <a:pt x="255270" y="280035"/>
                      <a:pt x="242888" y="295275"/>
                    </a:cubicBezTo>
                    <a:cubicBezTo>
                      <a:pt x="231457" y="310515"/>
                      <a:pt x="217170" y="321945"/>
                      <a:pt x="199073" y="330518"/>
                    </a:cubicBezTo>
                    <a:cubicBezTo>
                      <a:pt x="181928" y="339090"/>
                      <a:pt x="161925" y="342900"/>
                      <a:pt x="139065" y="342900"/>
                    </a:cubicBezTo>
                    <a:close/>
                    <a:moveTo>
                      <a:pt x="139065" y="305753"/>
                    </a:moveTo>
                    <a:cubicBezTo>
                      <a:pt x="160973" y="305753"/>
                      <a:pt x="179070" y="300038"/>
                      <a:pt x="192405" y="289560"/>
                    </a:cubicBezTo>
                    <a:cubicBezTo>
                      <a:pt x="205740" y="278130"/>
                      <a:pt x="216218" y="262890"/>
                      <a:pt x="222885" y="243840"/>
                    </a:cubicBezTo>
                    <a:cubicBezTo>
                      <a:pt x="229553" y="223838"/>
                      <a:pt x="232410" y="200978"/>
                      <a:pt x="232410" y="175260"/>
                    </a:cubicBezTo>
                    <a:lnTo>
                      <a:pt x="232410" y="169545"/>
                    </a:lnTo>
                    <a:cubicBezTo>
                      <a:pt x="232410" y="143828"/>
                      <a:pt x="229553" y="120968"/>
                      <a:pt x="222885" y="100965"/>
                    </a:cubicBezTo>
                    <a:cubicBezTo>
                      <a:pt x="216218" y="80963"/>
                      <a:pt x="206693" y="65723"/>
                      <a:pt x="192405" y="55245"/>
                    </a:cubicBezTo>
                    <a:cubicBezTo>
                      <a:pt x="179070" y="43815"/>
                      <a:pt x="160973" y="39053"/>
                      <a:pt x="139065" y="39053"/>
                    </a:cubicBezTo>
                    <a:cubicBezTo>
                      <a:pt x="119063" y="39053"/>
                      <a:pt x="101918" y="44768"/>
                      <a:pt x="88582" y="56198"/>
                    </a:cubicBezTo>
                    <a:cubicBezTo>
                      <a:pt x="75248" y="67628"/>
                      <a:pt x="63818" y="82868"/>
                      <a:pt x="57150" y="101918"/>
                    </a:cubicBezTo>
                    <a:cubicBezTo>
                      <a:pt x="49530" y="121920"/>
                      <a:pt x="46673" y="143828"/>
                      <a:pt x="46673" y="169545"/>
                    </a:cubicBezTo>
                    <a:lnTo>
                      <a:pt x="46673" y="175260"/>
                    </a:lnTo>
                    <a:cubicBezTo>
                      <a:pt x="46673" y="200978"/>
                      <a:pt x="50482" y="223838"/>
                      <a:pt x="57150" y="243840"/>
                    </a:cubicBezTo>
                    <a:cubicBezTo>
                      <a:pt x="64770" y="263843"/>
                      <a:pt x="75248" y="279083"/>
                      <a:pt x="88582" y="289560"/>
                    </a:cubicBezTo>
                    <a:cubicBezTo>
                      <a:pt x="101918" y="300038"/>
                      <a:pt x="119063" y="305753"/>
                      <a:pt x="139065" y="305753"/>
                    </a:cubicBezTo>
                    <a:close/>
                  </a:path>
                </a:pathLst>
              </a:custGeom>
              <a:solidFill>
                <a:srgbClr val="585860"/>
              </a:solidFill>
              <a:ln w="9525" cap="flat">
                <a:noFill/>
                <a:prstDash val="solid"/>
                <a:miter/>
              </a:ln>
            </p:spPr>
            <p:txBody>
              <a:bodyPr rtlCol="0" anchor="ctr"/>
              <a:lstStyle/>
              <a:p>
                <a:endParaRPr lang="en-IN"/>
              </a:p>
            </p:txBody>
          </p:sp>
          <p:sp>
            <p:nvSpPr>
              <p:cNvPr id="114" name="Freeform: Shape 113">
                <a:extLst>
                  <a:ext uri="{FF2B5EF4-FFF2-40B4-BE49-F238E27FC236}">
                    <a16:creationId xmlns:a16="http://schemas.microsoft.com/office/drawing/2014/main" xmlns="" id="{5CC2C965-0BB8-7B87-1D08-1CAA1DF6FB49}"/>
                  </a:ext>
                </a:extLst>
              </p:cNvPr>
              <p:cNvSpPr/>
              <p:nvPr/>
            </p:nvSpPr>
            <p:spPr>
              <a:xfrm>
                <a:off x="9245917" y="3837621"/>
                <a:ext cx="250507" cy="333375"/>
              </a:xfrm>
              <a:custGeom>
                <a:avLst/>
                <a:gdLst>
                  <a:gd name="connsiteX0" fmla="*/ 0 w 250507"/>
                  <a:gd name="connsiteY0" fmla="*/ 332422 h 333375"/>
                  <a:gd name="connsiteX1" fmla="*/ 0 w 250507"/>
                  <a:gd name="connsiteY1" fmla="*/ 303847 h 333375"/>
                  <a:gd name="connsiteX2" fmla="*/ 37147 w 250507"/>
                  <a:gd name="connsiteY2" fmla="*/ 297180 h 333375"/>
                  <a:gd name="connsiteX3" fmla="*/ 37147 w 250507"/>
                  <a:gd name="connsiteY3" fmla="*/ 35243 h 333375"/>
                  <a:gd name="connsiteX4" fmla="*/ 0 w 250507"/>
                  <a:gd name="connsiteY4" fmla="*/ 28575 h 333375"/>
                  <a:gd name="connsiteX5" fmla="*/ 0 w 250507"/>
                  <a:gd name="connsiteY5" fmla="*/ 0 h 333375"/>
                  <a:gd name="connsiteX6" fmla="*/ 250507 w 250507"/>
                  <a:gd name="connsiteY6" fmla="*/ 0 h 333375"/>
                  <a:gd name="connsiteX7" fmla="*/ 250507 w 250507"/>
                  <a:gd name="connsiteY7" fmla="*/ 80010 h 333375"/>
                  <a:gd name="connsiteX8" fmla="*/ 214313 w 250507"/>
                  <a:gd name="connsiteY8" fmla="*/ 80010 h 333375"/>
                  <a:gd name="connsiteX9" fmla="*/ 209550 w 250507"/>
                  <a:gd name="connsiteY9" fmla="*/ 35243 h 333375"/>
                  <a:gd name="connsiteX10" fmla="*/ 82868 w 250507"/>
                  <a:gd name="connsiteY10" fmla="*/ 35243 h 333375"/>
                  <a:gd name="connsiteX11" fmla="*/ 82868 w 250507"/>
                  <a:gd name="connsiteY11" fmla="*/ 150495 h 333375"/>
                  <a:gd name="connsiteX12" fmla="*/ 204788 w 250507"/>
                  <a:gd name="connsiteY12" fmla="*/ 150495 h 333375"/>
                  <a:gd name="connsiteX13" fmla="*/ 204788 w 250507"/>
                  <a:gd name="connsiteY13" fmla="*/ 185738 h 333375"/>
                  <a:gd name="connsiteX14" fmla="*/ 82868 w 250507"/>
                  <a:gd name="connsiteY14" fmla="*/ 185738 h 333375"/>
                  <a:gd name="connsiteX15" fmla="*/ 82868 w 250507"/>
                  <a:gd name="connsiteY15" fmla="*/ 298133 h 333375"/>
                  <a:gd name="connsiteX16" fmla="*/ 120015 w 250507"/>
                  <a:gd name="connsiteY16" fmla="*/ 304800 h 333375"/>
                  <a:gd name="connsiteX17" fmla="*/ 120015 w 250507"/>
                  <a:gd name="connsiteY17" fmla="*/ 333375 h 333375"/>
                  <a:gd name="connsiteX18" fmla="*/ 0 w 250507"/>
                  <a:gd name="connsiteY18"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0507" h="333375">
                    <a:moveTo>
                      <a:pt x="0" y="332422"/>
                    </a:moveTo>
                    <a:lnTo>
                      <a:pt x="0" y="303847"/>
                    </a:lnTo>
                    <a:lnTo>
                      <a:pt x="37147" y="297180"/>
                    </a:lnTo>
                    <a:lnTo>
                      <a:pt x="37147" y="35243"/>
                    </a:lnTo>
                    <a:lnTo>
                      <a:pt x="0" y="28575"/>
                    </a:lnTo>
                    <a:lnTo>
                      <a:pt x="0" y="0"/>
                    </a:lnTo>
                    <a:lnTo>
                      <a:pt x="250507" y="0"/>
                    </a:lnTo>
                    <a:lnTo>
                      <a:pt x="250507" y="80010"/>
                    </a:lnTo>
                    <a:lnTo>
                      <a:pt x="214313" y="80010"/>
                    </a:lnTo>
                    <a:lnTo>
                      <a:pt x="209550" y="35243"/>
                    </a:lnTo>
                    <a:lnTo>
                      <a:pt x="82868" y="35243"/>
                    </a:lnTo>
                    <a:lnTo>
                      <a:pt x="82868" y="150495"/>
                    </a:lnTo>
                    <a:lnTo>
                      <a:pt x="204788" y="150495"/>
                    </a:lnTo>
                    <a:lnTo>
                      <a:pt x="204788" y="185738"/>
                    </a:lnTo>
                    <a:lnTo>
                      <a:pt x="82868" y="185738"/>
                    </a:lnTo>
                    <a:lnTo>
                      <a:pt x="82868" y="298133"/>
                    </a:lnTo>
                    <a:lnTo>
                      <a:pt x="120015" y="304800"/>
                    </a:lnTo>
                    <a:lnTo>
                      <a:pt x="120015"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116" name="Freeform: Shape 115">
                <a:extLst>
                  <a:ext uri="{FF2B5EF4-FFF2-40B4-BE49-F238E27FC236}">
                    <a16:creationId xmlns:a16="http://schemas.microsoft.com/office/drawing/2014/main" xmlns="" id="{3192F683-59B0-71AC-C264-CB06A731DD26}"/>
                  </a:ext>
                </a:extLst>
              </p:cNvPr>
              <p:cNvSpPr/>
              <p:nvPr/>
            </p:nvSpPr>
            <p:spPr>
              <a:xfrm>
                <a:off x="7197089" y="4326254"/>
                <a:ext cx="319087" cy="333375"/>
              </a:xfrm>
              <a:custGeom>
                <a:avLst/>
                <a:gdLst>
                  <a:gd name="connsiteX0" fmla="*/ 0 w 319087"/>
                  <a:gd name="connsiteY0" fmla="*/ 333375 h 333375"/>
                  <a:gd name="connsiteX1" fmla="*/ 0 w 319087"/>
                  <a:gd name="connsiteY1" fmla="*/ 304800 h 333375"/>
                  <a:gd name="connsiteX2" fmla="*/ 24765 w 319087"/>
                  <a:gd name="connsiteY2" fmla="*/ 300990 h 333375"/>
                  <a:gd name="connsiteX3" fmla="*/ 140970 w 319087"/>
                  <a:gd name="connsiteY3" fmla="*/ 0 h 333375"/>
                  <a:gd name="connsiteX4" fmla="*/ 180023 w 319087"/>
                  <a:gd name="connsiteY4" fmla="*/ 0 h 333375"/>
                  <a:gd name="connsiteX5" fmla="*/ 294323 w 319087"/>
                  <a:gd name="connsiteY5" fmla="*/ 300990 h 333375"/>
                  <a:gd name="connsiteX6" fmla="*/ 319088 w 319087"/>
                  <a:gd name="connsiteY6" fmla="*/ 304800 h 333375"/>
                  <a:gd name="connsiteX7" fmla="*/ 319088 w 319087"/>
                  <a:gd name="connsiteY7" fmla="*/ 333375 h 333375"/>
                  <a:gd name="connsiteX8" fmla="*/ 223838 w 319087"/>
                  <a:gd name="connsiteY8" fmla="*/ 333375 h 333375"/>
                  <a:gd name="connsiteX9" fmla="*/ 223838 w 319087"/>
                  <a:gd name="connsiteY9" fmla="*/ 304800 h 333375"/>
                  <a:gd name="connsiteX10" fmla="*/ 248603 w 319087"/>
                  <a:gd name="connsiteY10" fmla="*/ 300038 h 333375"/>
                  <a:gd name="connsiteX11" fmla="*/ 226695 w 319087"/>
                  <a:gd name="connsiteY11" fmla="*/ 239077 h 333375"/>
                  <a:gd name="connsiteX12" fmla="*/ 93345 w 319087"/>
                  <a:gd name="connsiteY12" fmla="*/ 239077 h 333375"/>
                  <a:gd name="connsiteX13" fmla="*/ 70485 w 319087"/>
                  <a:gd name="connsiteY13" fmla="*/ 300038 h 333375"/>
                  <a:gd name="connsiteX14" fmla="*/ 95250 w 319087"/>
                  <a:gd name="connsiteY14" fmla="*/ 304800 h 333375"/>
                  <a:gd name="connsiteX15" fmla="*/ 95250 w 319087"/>
                  <a:gd name="connsiteY15" fmla="*/ 333375 h 333375"/>
                  <a:gd name="connsiteX16" fmla="*/ 0 w 319087"/>
                  <a:gd name="connsiteY16" fmla="*/ 333375 h 333375"/>
                  <a:gd name="connsiteX17" fmla="*/ 106680 w 319087"/>
                  <a:gd name="connsiteY17" fmla="*/ 200977 h 333375"/>
                  <a:gd name="connsiteX18" fmla="*/ 212408 w 319087"/>
                  <a:gd name="connsiteY18" fmla="*/ 200977 h 333375"/>
                  <a:gd name="connsiteX19" fmla="*/ 163830 w 319087"/>
                  <a:gd name="connsiteY19" fmla="*/ 65722 h 333375"/>
                  <a:gd name="connsiteX20" fmla="*/ 160973 w 319087"/>
                  <a:gd name="connsiteY20" fmla="*/ 58102 h 333375"/>
                  <a:gd name="connsiteX21" fmla="*/ 160020 w 319087"/>
                  <a:gd name="connsiteY21" fmla="*/ 58102 h 333375"/>
                  <a:gd name="connsiteX22" fmla="*/ 157163 w 319087"/>
                  <a:gd name="connsiteY22" fmla="*/ 65722 h 333375"/>
                  <a:gd name="connsiteX23" fmla="*/ 106680 w 319087"/>
                  <a:gd name="connsiteY23" fmla="*/ 200977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9087" h="333375">
                    <a:moveTo>
                      <a:pt x="0" y="333375"/>
                    </a:moveTo>
                    <a:lnTo>
                      <a:pt x="0" y="304800"/>
                    </a:lnTo>
                    <a:lnTo>
                      <a:pt x="24765" y="300990"/>
                    </a:lnTo>
                    <a:lnTo>
                      <a:pt x="140970" y="0"/>
                    </a:lnTo>
                    <a:lnTo>
                      <a:pt x="180023" y="0"/>
                    </a:lnTo>
                    <a:lnTo>
                      <a:pt x="294323" y="300990"/>
                    </a:lnTo>
                    <a:lnTo>
                      <a:pt x="319088" y="304800"/>
                    </a:lnTo>
                    <a:lnTo>
                      <a:pt x="319088" y="333375"/>
                    </a:lnTo>
                    <a:lnTo>
                      <a:pt x="223838" y="333375"/>
                    </a:lnTo>
                    <a:lnTo>
                      <a:pt x="223838" y="304800"/>
                    </a:lnTo>
                    <a:lnTo>
                      <a:pt x="248603" y="300038"/>
                    </a:lnTo>
                    <a:lnTo>
                      <a:pt x="226695" y="239077"/>
                    </a:lnTo>
                    <a:lnTo>
                      <a:pt x="93345" y="239077"/>
                    </a:lnTo>
                    <a:lnTo>
                      <a:pt x="70485" y="300038"/>
                    </a:lnTo>
                    <a:lnTo>
                      <a:pt x="95250" y="304800"/>
                    </a:lnTo>
                    <a:lnTo>
                      <a:pt x="95250" y="333375"/>
                    </a:lnTo>
                    <a:lnTo>
                      <a:pt x="0" y="333375"/>
                    </a:lnTo>
                    <a:close/>
                    <a:moveTo>
                      <a:pt x="106680" y="200977"/>
                    </a:moveTo>
                    <a:lnTo>
                      <a:pt x="212408" y="200977"/>
                    </a:lnTo>
                    <a:lnTo>
                      <a:pt x="163830" y="65722"/>
                    </a:lnTo>
                    <a:lnTo>
                      <a:pt x="160973" y="58102"/>
                    </a:lnTo>
                    <a:lnTo>
                      <a:pt x="160020" y="58102"/>
                    </a:lnTo>
                    <a:lnTo>
                      <a:pt x="157163" y="65722"/>
                    </a:lnTo>
                    <a:lnTo>
                      <a:pt x="106680" y="200977"/>
                    </a:lnTo>
                    <a:close/>
                  </a:path>
                </a:pathLst>
              </a:custGeom>
              <a:solidFill>
                <a:srgbClr val="585860"/>
              </a:solidFill>
              <a:ln w="9525" cap="flat">
                <a:noFill/>
                <a:prstDash val="solid"/>
                <a:miter/>
              </a:ln>
            </p:spPr>
            <p:txBody>
              <a:bodyPr rtlCol="0" anchor="ctr"/>
              <a:lstStyle/>
              <a:p>
                <a:endParaRPr lang="en-IN"/>
              </a:p>
            </p:txBody>
          </p:sp>
          <p:sp>
            <p:nvSpPr>
              <p:cNvPr id="218" name="Freeform: Shape 217">
                <a:extLst>
                  <a:ext uri="{FF2B5EF4-FFF2-40B4-BE49-F238E27FC236}">
                    <a16:creationId xmlns:a16="http://schemas.microsoft.com/office/drawing/2014/main" xmlns="" id="{154D6DCC-965B-6FFF-09A1-7D9929CF3A0D}"/>
                  </a:ext>
                </a:extLst>
              </p:cNvPr>
              <p:cNvSpPr/>
              <p:nvPr/>
            </p:nvSpPr>
            <p:spPr>
              <a:xfrm>
                <a:off x="7567612" y="4322444"/>
                <a:ext cx="250507" cy="341947"/>
              </a:xfrm>
              <a:custGeom>
                <a:avLst/>
                <a:gdLst>
                  <a:gd name="connsiteX0" fmla="*/ 151448 w 250507"/>
                  <a:gd name="connsiteY0" fmla="*/ 341948 h 341947"/>
                  <a:gd name="connsiteX1" fmla="*/ 67627 w 250507"/>
                  <a:gd name="connsiteY1" fmla="*/ 320040 h 341947"/>
                  <a:gd name="connsiteX2" fmla="*/ 17145 w 250507"/>
                  <a:gd name="connsiteY2" fmla="*/ 260033 h 341947"/>
                  <a:gd name="connsiteX3" fmla="*/ 0 w 250507"/>
                  <a:gd name="connsiteY3" fmla="*/ 173355 h 341947"/>
                  <a:gd name="connsiteX4" fmla="*/ 0 w 250507"/>
                  <a:gd name="connsiteY4" fmla="*/ 168593 h 341947"/>
                  <a:gd name="connsiteX5" fmla="*/ 17145 w 250507"/>
                  <a:gd name="connsiteY5" fmla="*/ 81915 h 341947"/>
                  <a:gd name="connsiteX6" fmla="*/ 67627 w 250507"/>
                  <a:gd name="connsiteY6" fmla="*/ 21908 h 341947"/>
                  <a:gd name="connsiteX7" fmla="*/ 146685 w 250507"/>
                  <a:gd name="connsiteY7" fmla="*/ 0 h 341947"/>
                  <a:gd name="connsiteX8" fmla="*/ 205740 w 250507"/>
                  <a:gd name="connsiteY8" fmla="*/ 10478 h 341947"/>
                  <a:gd name="connsiteX9" fmla="*/ 250507 w 250507"/>
                  <a:gd name="connsiteY9" fmla="*/ 36195 h 341947"/>
                  <a:gd name="connsiteX10" fmla="*/ 250507 w 250507"/>
                  <a:gd name="connsiteY10" fmla="*/ 107633 h 341947"/>
                  <a:gd name="connsiteX11" fmla="*/ 214313 w 250507"/>
                  <a:gd name="connsiteY11" fmla="*/ 107633 h 341947"/>
                  <a:gd name="connsiteX12" fmla="*/ 209550 w 250507"/>
                  <a:gd name="connsiteY12" fmla="*/ 55245 h 341947"/>
                  <a:gd name="connsiteX13" fmla="*/ 192405 w 250507"/>
                  <a:gd name="connsiteY13" fmla="*/ 45720 h 341947"/>
                  <a:gd name="connsiteX14" fmla="*/ 171450 w 250507"/>
                  <a:gd name="connsiteY14" fmla="*/ 40005 h 341947"/>
                  <a:gd name="connsiteX15" fmla="*/ 146685 w 250507"/>
                  <a:gd name="connsiteY15" fmla="*/ 38100 h 341947"/>
                  <a:gd name="connsiteX16" fmla="*/ 91440 w 250507"/>
                  <a:gd name="connsiteY16" fmla="*/ 55245 h 341947"/>
                  <a:gd name="connsiteX17" fmla="*/ 57150 w 250507"/>
                  <a:gd name="connsiteY17" fmla="*/ 101918 h 341947"/>
                  <a:gd name="connsiteX18" fmla="*/ 45720 w 250507"/>
                  <a:gd name="connsiteY18" fmla="*/ 170498 h 341947"/>
                  <a:gd name="connsiteX19" fmla="*/ 45720 w 250507"/>
                  <a:gd name="connsiteY19" fmla="*/ 176213 h 341947"/>
                  <a:gd name="connsiteX20" fmla="*/ 58102 w 250507"/>
                  <a:gd name="connsiteY20" fmla="*/ 247650 h 341947"/>
                  <a:gd name="connsiteX21" fmla="*/ 94298 w 250507"/>
                  <a:gd name="connsiteY21" fmla="*/ 292418 h 341947"/>
                  <a:gd name="connsiteX22" fmla="*/ 152400 w 250507"/>
                  <a:gd name="connsiteY22" fmla="*/ 307658 h 341947"/>
                  <a:gd name="connsiteX23" fmla="*/ 183832 w 250507"/>
                  <a:gd name="connsiteY23" fmla="*/ 303848 h 341947"/>
                  <a:gd name="connsiteX24" fmla="*/ 209550 w 250507"/>
                  <a:gd name="connsiteY24" fmla="*/ 293370 h 341947"/>
                  <a:gd name="connsiteX25" fmla="*/ 214313 w 250507"/>
                  <a:gd name="connsiteY25" fmla="*/ 246698 h 341947"/>
                  <a:gd name="connsiteX26" fmla="*/ 249555 w 250507"/>
                  <a:gd name="connsiteY26" fmla="*/ 246698 h 341947"/>
                  <a:gd name="connsiteX27" fmla="*/ 249555 w 250507"/>
                  <a:gd name="connsiteY27" fmla="*/ 319088 h 341947"/>
                  <a:gd name="connsiteX28" fmla="*/ 204788 w 250507"/>
                  <a:gd name="connsiteY28" fmla="*/ 337185 h 341947"/>
                  <a:gd name="connsiteX29" fmla="*/ 151448 w 250507"/>
                  <a:gd name="connsiteY29" fmla="*/ 341948 h 34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50507" h="341947">
                    <a:moveTo>
                      <a:pt x="151448" y="341948"/>
                    </a:moveTo>
                    <a:cubicBezTo>
                      <a:pt x="118110" y="341948"/>
                      <a:pt x="90488" y="334328"/>
                      <a:pt x="67627" y="320040"/>
                    </a:cubicBezTo>
                    <a:cubicBezTo>
                      <a:pt x="45720" y="305753"/>
                      <a:pt x="28575" y="285750"/>
                      <a:pt x="17145" y="260033"/>
                    </a:cubicBezTo>
                    <a:cubicBezTo>
                      <a:pt x="5715" y="234315"/>
                      <a:pt x="0" y="205740"/>
                      <a:pt x="0" y="173355"/>
                    </a:cubicBezTo>
                    <a:lnTo>
                      <a:pt x="0" y="168593"/>
                    </a:lnTo>
                    <a:cubicBezTo>
                      <a:pt x="0" y="136208"/>
                      <a:pt x="5715" y="106680"/>
                      <a:pt x="17145" y="81915"/>
                    </a:cubicBezTo>
                    <a:cubicBezTo>
                      <a:pt x="28575" y="56198"/>
                      <a:pt x="45720" y="36195"/>
                      <a:pt x="67627" y="21908"/>
                    </a:cubicBezTo>
                    <a:cubicBezTo>
                      <a:pt x="89535" y="7620"/>
                      <a:pt x="116205" y="0"/>
                      <a:pt x="146685" y="0"/>
                    </a:cubicBezTo>
                    <a:cubicBezTo>
                      <a:pt x="168593" y="0"/>
                      <a:pt x="187643" y="3810"/>
                      <a:pt x="205740" y="10478"/>
                    </a:cubicBezTo>
                    <a:cubicBezTo>
                      <a:pt x="223838" y="17145"/>
                      <a:pt x="238125" y="25718"/>
                      <a:pt x="250507" y="36195"/>
                    </a:cubicBezTo>
                    <a:lnTo>
                      <a:pt x="250507" y="107633"/>
                    </a:lnTo>
                    <a:lnTo>
                      <a:pt x="214313" y="107633"/>
                    </a:lnTo>
                    <a:lnTo>
                      <a:pt x="209550" y="55245"/>
                    </a:lnTo>
                    <a:cubicBezTo>
                      <a:pt x="204788" y="51435"/>
                      <a:pt x="199073" y="48578"/>
                      <a:pt x="192405" y="45720"/>
                    </a:cubicBezTo>
                    <a:cubicBezTo>
                      <a:pt x="185738" y="42863"/>
                      <a:pt x="179070" y="40958"/>
                      <a:pt x="171450" y="40005"/>
                    </a:cubicBezTo>
                    <a:cubicBezTo>
                      <a:pt x="163830" y="39053"/>
                      <a:pt x="155257" y="38100"/>
                      <a:pt x="146685" y="38100"/>
                    </a:cubicBezTo>
                    <a:cubicBezTo>
                      <a:pt x="124777" y="38100"/>
                      <a:pt x="106680" y="43815"/>
                      <a:pt x="91440" y="55245"/>
                    </a:cubicBezTo>
                    <a:cubicBezTo>
                      <a:pt x="76200" y="66675"/>
                      <a:pt x="64770" y="81915"/>
                      <a:pt x="57150" y="101918"/>
                    </a:cubicBezTo>
                    <a:cubicBezTo>
                      <a:pt x="49530" y="121920"/>
                      <a:pt x="45720" y="144780"/>
                      <a:pt x="45720" y="170498"/>
                    </a:cubicBezTo>
                    <a:lnTo>
                      <a:pt x="45720" y="176213"/>
                    </a:lnTo>
                    <a:cubicBezTo>
                      <a:pt x="45720" y="203835"/>
                      <a:pt x="49530" y="227648"/>
                      <a:pt x="58102" y="247650"/>
                    </a:cubicBezTo>
                    <a:cubicBezTo>
                      <a:pt x="66675" y="267653"/>
                      <a:pt x="78105" y="282893"/>
                      <a:pt x="94298" y="292418"/>
                    </a:cubicBezTo>
                    <a:cubicBezTo>
                      <a:pt x="110490" y="302895"/>
                      <a:pt x="129540" y="307658"/>
                      <a:pt x="152400" y="307658"/>
                    </a:cubicBezTo>
                    <a:cubicBezTo>
                      <a:pt x="162877" y="307658"/>
                      <a:pt x="173355" y="306705"/>
                      <a:pt x="183832" y="303848"/>
                    </a:cubicBezTo>
                    <a:cubicBezTo>
                      <a:pt x="194310" y="300990"/>
                      <a:pt x="202882" y="298133"/>
                      <a:pt x="209550" y="293370"/>
                    </a:cubicBezTo>
                    <a:lnTo>
                      <a:pt x="214313" y="246698"/>
                    </a:lnTo>
                    <a:lnTo>
                      <a:pt x="249555" y="246698"/>
                    </a:lnTo>
                    <a:lnTo>
                      <a:pt x="249555" y="319088"/>
                    </a:lnTo>
                    <a:cubicBezTo>
                      <a:pt x="237173" y="326708"/>
                      <a:pt x="221932" y="333375"/>
                      <a:pt x="204788" y="337185"/>
                    </a:cubicBezTo>
                    <a:cubicBezTo>
                      <a:pt x="187643" y="340043"/>
                      <a:pt x="170498" y="341948"/>
                      <a:pt x="151448" y="341948"/>
                    </a:cubicBezTo>
                    <a:close/>
                  </a:path>
                </a:pathLst>
              </a:custGeom>
              <a:solidFill>
                <a:srgbClr val="585860"/>
              </a:solidFill>
              <a:ln w="9525" cap="flat">
                <a:noFill/>
                <a:prstDash val="solid"/>
                <a:miter/>
              </a:ln>
            </p:spPr>
            <p:txBody>
              <a:bodyPr rtlCol="0" anchor="ctr"/>
              <a:lstStyle/>
              <a:p>
                <a:endParaRPr lang="en-IN"/>
              </a:p>
            </p:txBody>
          </p:sp>
          <p:sp>
            <p:nvSpPr>
              <p:cNvPr id="219" name="Freeform: Shape 218">
                <a:extLst>
                  <a:ext uri="{FF2B5EF4-FFF2-40B4-BE49-F238E27FC236}">
                    <a16:creationId xmlns:a16="http://schemas.microsoft.com/office/drawing/2014/main" xmlns="" id="{B7F59FAA-FBD2-2E5C-3E03-B368E173DA73}"/>
                  </a:ext>
                </a:extLst>
              </p:cNvPr>
              <p:cNvSpPr/>
              <p:nvPr/>
            </p:nvSpPr>
            <p:spPr>
              <a:xfrm>
                <a:off x="7896225" y="4326254"/>
                <a:ext cx="319087" cy="333375"/>
              </a:xfrm>
              <a:custGeom>
                <a:avLst/>
                <a:gdLst>
                  <a:gd name="connsiteX0" fmla="*/ 0 w 319087"/>
                  <a:gd name="connsiteY0" fmla="*/ 333375 h 333375"/>
                  <a:gd name="connsiteX1" fmla="*/ 0 w 319087"/>
                  <a:gd name="connsiteY1" fmla="*/ 304800 h 333375"/>
                  <a:gd name="connsiteX2" fmla="*/ 24765 w 319087"/>
                  <a:gd name="connsiteY2" fmla="*/ 300990 h 333375"/>
                  <a:gd name="connsiteX3" fmla="*/ 140970 w 319087"/>
                  <a:gd name="connsiteY3" fmla="*/ 0 h 333375"/>
                  <a:gd name="connsiteX4" fmla="*/ 180023 w 319087"/>
                  <a:gd name="connsiteY4" fmla="*/ 0 h 333375"/>
                  <a:gd name="connsiteX5" fmla="*/ 294323 w 319087"/>
                  <a:gd name="connsiteY5" fmla="*/ 300990 h 333375"/>
                  <a:gd name="connsiteX6" fmla="*/ 319088 w 319087"/>
                  <a:gd name="connsiteY6" fmla="*/ 304800 h 333375"/>
                  <a:gd name="connsiteX7" fmla="*/ 319088 w 319087"/>
                  <a:gd name="connsiteY7" fmla="*/ 333375 h 333375"/>
                  <a:gd name="connsiteX8" fmla="*/ 223838 w 319087"/>
                  <a:gd name="connsiteY8" fmla="*/ 333375 h 333375"/>
                  <a:gd name="connsiteX9" fmla="*/ 223838 w 319087"/>
                  <a:gd name="connsiteY9" fmla="*/ 304800 h 333375"/>
                  <a:gd name="connsiteX10" fmla="*/ 248602 w 319087"/>
                  <a:gd name="connsiteY10" fmla="*/ 300038 h 333375"/>
                  <a:gd name="connsiteX11" fmla="*/ 226695 w 319087"/>
                  <a:gd name="connsiteY11" fmla="*/ 239077 h 333375"/>
                  <a:gd name="connsiteX12" fmla="*/ 93345 w 319087"/>
                  <a:gd name="connsiteY12" fmla="*/ 239077 h 333375"/>
                  <a:gd name="connsiteX13" fmla="*/ 70485 w 319087"/>
                  <a:gd name="connsiteY13" fmla="*/ 300038 h 333375"/>
                  <a:gd name="connsiteX14" fmla="*/ 95250 w 319087"/>
                  <a:gd name="connsiteY14" fmla="*/ 304800 h 333375"/>
                  <a:gd name="connsiteX15" fmla="*/ 95250 w 319087"/>
                  <a:gd name="connsiteY15" fmla="*/ 333375 h 333375"/>
                  <a:gd name="connsiteX16" fmla="*/ 0 w 319087"/>
                  <a:gd name="connsiteY16" fmla="*/ 333375 h 333375"/>
                  <a:gd name="connsiteX17" fmla="*/ 106680 w 319087"/>
                  <a:gd name="connsiteY17" fmla="*/ 200977 h 333375"/>
                  <a:gd name="connsiteX18" fmla="*/ 212407 w 319087"/>
                  <a:gd name="connsiteY18" fmla="*/ 200977 h 333375"/>
                  <a:gd name="connsiteX19" fmla="*/ 163830 w 319087"/>
                  <a:gd name="connsiteY19" fmla="*/ 65722 h 333375"/>
                  <a:gd name="connsiteX20" fmla="*/ 160973 w 319087"/>
                  <a:gd name="connsiteY20" fmla="*/ 58102 h 333375"/>
                  <a:gd name="connsiteX21" fmla="*/ 160020 w 319087"/>
                  <a:gd name="connsiteY21" fmla="*/ 58102 h 333375"/>
                  <a:gd name="connsiteX22" fmla="*/ 157163 w 319087"/>
                  <a:gd name="connsiteY22" fmla="*/ 65722 h 333375"/>
                  <a:gd name="connsiteX23" fmla="*/ 106680 w 319087"/>
                  <a:gd name="connsiteY23" fmla="*/ 200977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9087" h="333375">
                    <a:moveTo>
                      <a:pt x="0" y="333375"/>
                    </a:moveTo>
                    <a:lnTo>
                      <a:pt x="0" y="304800"/>
                    </a:lnTo>
                    <a:lnTo>
                      <a:pt x="24765" y="300990"/>
                    </a:lnTo>
                    <a:lnTo>
                      <a:pt x="140970" y="0"/>
                    </a:lnTo>
                    <a:lnTo>
                      <a:pt x="180023" y="0"/>
                    </a:lnTo>
                    <a:lnTo>
                      <a:pt x="294323" y="300990"/>
                    </a:lnTo>
                    <a:lnTo>
                      <a:pt x="319088" y="304800"/>
                    </a:lnTo>
                    <a:lnTo>
                      <a:pt x="319088" y="333375"/>
                    </a:lnTo>
                    <a:lnTo>
                      <a:pt x="223838" y="333375"/>
                    </a:lnTo>
                    <a:lnTo>
                      <a:pt x="223838" y="304800"/>
                    </a:lnTo>
                    <a:lnTo>
                      <a:pt x="248602" y="300038"/>
                    </a:lnTo>
                    <a:lnTo>
                      <a:pt x="226695" y="239077"/>
                    </a:lnTo>
                    <a:lnTo>
                      <a:pt x="93345" y="239077"/>
                    </a:lnTo>
                    <a:lnTo>
                      <a:pt x="70485" y="300038"/>
                    </a:lnTo>
                    <a:lnTo>
                      <a:pt x="95250" y="304800"/>
                    </a:lnTo>
                    <a:lnTo>
                      <a:pt x="95250" y="333375"/>
                    </a:lnTo>
                    <a:lnTo>
                      <a:pt x="0" y="333375"/>
                    </a:lnTo>
                    <a:close/>
                    <a:moveTo>
                      <a:pt x="106680" y="200977"/>
                    </a:moveTo>
                    <a:lnTo>
                      <a:pt x="212407" y="200977"/>
                    </a:lnTo>
                    <a:lnTo>
                      <a:pt x="163830" y="65722"/>
                    </a:lnTo>
                    <a:lnTo>
                      <a:pt x="160973" y="58102"/>
                    </a:lnTo>
                    <a:lnTo>
                      <a:pt x="160020" y="58102"/>
                    </a:lnTo>
                    <a:lnTo>
                      <a:pt x="157163" y="65722"/>
                    </a:lnTo>
                    <a:lnTo>
                      <a:pt x="106680" y="200977"/>
                    </a:lnTo>
                    <a:close/>
                  </a:path>
                </a:pathLst>
              </a:custGeom>
              <a:solidFill>
                <a:srgbClr val="585860"/>
              </a:solidFill>
              <a:ln w="9525" cap="flat">
                <a:noFill/>
                <a:prstDash val="solid"/>
                <a:miter/>
              </a:ln>
            </p:spPr>
            <p:txBody>
              <a:bodyPr rtlCol="0" anchor="ctr"/>
              <a:lstStyle/>
              <a:p>
                <a:endParaRPr lang="en-IN"/>
              </a:p>
            </p:txBody>
          </p:sp>
          <p:sp>
            <p:nvSpPr>
              <p:cNvPr id="220" name="Freeform: Shape 219">
                <a:extLst>
                  <a:ext uri="{FF2B5EF4-FFF2-40B4-BE49-F238E27FC236}">
                    <a16:creationId xmlns:a16="http://schemas.microsoft.com/office/drawing/2014/main" xmlns="" id="{F26AC624-0E69-F633-3780-917B9DC1EDA1}"/>
                  </a:ext>
                </a:extLst>
              </p:cNvPr>
              <p:cNvSpPr/>
              <p:nvPr/>
            </p:nvSpPr>
            <p:spPr>
              <a:xfrm>
                <a:off x="8284844" y="4327206"/>
                <a:ext cx="277177" cy="332422"/>
              </a:xfrm>
              <a:custGeom>
                <a:avLst/>
                <a:gdLst>
                  <a:gd name="connsiteX0" fmla="*/ 0 w 277177"/>
                  <a:gd name="connsiteY0" fmla="*/ 332423 h 332422"/>
                  <a:gd name="connsiteX1" fmla="*/ 0 w 277177"/>
                  <a:gd name="connsiteY1" fmla="*/ 303848 h 332422"/>
                  <a:gd name="connsiteX2" fmla="*/ 37148 w 277177"/>
                  <a:gd name="connsiteY2" fmla="*/ 297180 h 332422"/>
                  <a:gd name="connsiteX3" fmla="*/ 37148 w 277177"/>
                  <a:gd name="connsiteY3" fmla="*/ 35243 h 332422"/>
                  <a:gd name="connsiteX4" fmla="*/ 0 w 277177"/>
                  <a:gd name="connsiteY4" fmla="*/ 28575 h 332422"/>
                  <a:gd name="connsiteX5" fmla="*/ 0 w 277177"/>
                  <a:gd name="connsiteY5" fmla="*/ 0 h 332422"/>
                  <a:gd name="connsiteX6" fmla="*/ 37148 w 277177"/>
                  <a:gd name="connsiteY6" fmla="*/ 0 h 332422"/>
                  <a:gd name="connsiteX7" fmla="*/ 130493 w 277177"/>
                  <a:gd name="connsiteY7" fmla="*/ 0 h 332422"/>
                  <a:gd name="connsiteX8" fmla="*/ 207645 w 277177"/>
                  <a:gd name="connsiteY8" fmla="*/ 20955 h 332422"/>
                  <a:gd name="connsiteX9" fmla="*/ 259080 w 277177"/>
                  <a:gd name="connsiteY9" fmla="*/ 79058 h 332422"/>
                  <a:gd name="connsiteX10" fmla="*/ 277178 w 277177"/>
                  <a:gd name="connsiteY10" fmla="*/ 162878 h 332422"/>
                  <a:gd name="connsiteX11" fmla="*/ 277178 w 277177"/>
                  <a:gd name="connsiteY11" fmla="*/ 169545 h 332422"/>
                  <a:gd name="connsiteX12" fmla="*/ 260032 w 277177"/>
                  <a:gd name="connsiteY12" fmla="*/ 252413 h 332422"/>
                  <a:gd name="connsiteX13" fmla="*/ 210503 w 277177"/>
                  <a:gd name="connsiteY13" fmla="*/ 310515 h 332422"/>
                  <a:gd name="connsiteX14" fmla="*/ 134303 w 277177"/>
                  <a:gd name="connsiteY14" fmla="*/ 331470 h 332422"/>
                  <a:gd name="connsiteX15" fmla="*/ 0 w 277177"/>
                  <a:gd name="connsiteY15" fmla="*/ 331470 h 332422"/>
                  <a:gd name="connsiteX16" fmla="*/ 81915 w 277177"/>
                  <a:gd name="connsiteY16" fmla="*/ 297180 h 332422"/>
                  <a:gd name="connsiteX17" fmla="*/ 129540 w 277177"/>
                  <a:gd name="connsiteY17" fmla="*/ 297180 h 332422"/>
                  <a:gd name="connsiteX18" fmla="*/ 183832 w 277177"/>
                  <a:gd name="connsiteY18" fmla="*/ 280035 h 332422"/>
                  <a:gd name="connsiteX19" fmla="*/ 219075 w 277177"/>
                  <a:gd name="connsiteY19" fmla="*/ 234315 h 332422"/>
                  <a:gd name="connsiteX20" fmla="*/ 231457 w 277177"/>
                  <a:gd name="connsiteY20" fmla="*/ 170498 h 332422"/>
                  <a:gd name="connsiteX21" fmla="*/ 231457 w 277177"/>
                  <a:gd name="connsiteY21" fmla="*/ 162878 h 332422"/>
                  <a:gd name="connsiteX22" fmla="*/ 219075 w 277177"/>
                  <a:gd name="connsiteY22" fmla="*/ 98108 h 332422"/>
                  <a:gd name="connsiteX23" fmla="*/ 183832 w 277177"/>
                  <a:gd name="connsiteY23" fmla="*/ 52388 h 332422"/>
                  <a:gd name="connsiteX24" fmla="*/ 129540 w 277177"/>
                  <a:gd name="connsiteY24" fmla="*/ 35243 h 332422"/>
                  <a:gd name="connsiteX25" fmla="*/ 81915 w 277177"/>
                  <a:gd name="connsiteY25" fmla="*/ 35243 h 332422"/>
                  <a:gd name="connsiteX26" fmla="*/ 81915 w 277177"/>
                  <a:gd name="connsiteY26" fmla="*/ 297180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7177" h="332422">
                    <a:moveTo>
                      <a:pt x="0" y="332423"/>
                    </a:moveTo>
                    <a:lnTo>
                      <a:pt x="0" y="303848"/>
                    </a:lnTo>
                    <a:lnTo>
                      <a:pt x="37148" y="297180"/>
                    </a:lnTo>
                    <a:lnTo>
                      <a:pt x="37148" y="35243"/>
                    </a:lnTo>
                    <a:lnTo>
                      <a:pt x="0" y="28575"/>
                    </a:lnTo>
                    <a:lnTo>
                      <a:pt x="0" y="0"/>
                    </a:lnTo>
                    <a:lnTo>
                      <a:pt x="37148" y="0"/>
                    </a:lnTo>
                    <a:lnTo>
                      <a:pt x="130493" y="0"/>
                    </a:lnTo>
                    <a:cubicBezTo>
                      <a:pt x="160020" y="0"/>
                      <a:pt x="185738" y="6668"/>
                      <a:pt x="207645" y="20955"/>
                    </a:cubicBezTo>
                    <a:cubicBezTo>
                      <a:pt x="229553" y="35243"/>
                      <a:pt x="246698" y="54293"/>
                      <a:pt x="259080" y="79058"/>
                    </a:cubicBezTo>
                    <a:cubicBezTo>
                      <a:pt x="271463" y="103823"/>
                      <a:pt x="277178" y="131445"/>
                      <a:pt x="277178" y="162878"/>
                    </a:cubicBezTo>
                    <a:lnTo>
                      <a:pt x="277178" y="169545"/>
                    </a:lnTo>
                    <a:cubicBezTo>
                      <a:pt x="277178" y="200025"/>
                      <a:pt x="271463" y="227648"/>
                      <a:pt x="260032" y="252413"/>
                    </a:cubicBezTo>
                    <a:cubicBezTo>
                      <a:pt x="248603" y="277178"/>
                      <a:pt x="231457" y="296228"/>
                      <a:pt x="210503" y="310515"/>
                    </a:cubicBezTo>
                    <a:cubicBezTo>
                      <a:pt x="188595" y="324803"/>
                      <a:pt x="163830" y="331470"/>
                      <a:pt x="134303" y="331470"/>
                    </a:cubicBezTo>
                    <a:lnTo>
                      <a:pt x="0" y="331470"/>
                    </a:lnTo>
                    <a:close/>
                    <a:moveTo>
                      <a:pt x="81915" y="297180"/>
                    </a:moveTo>
                    <a:lnTo>
                      <a:pt x="129540" y="297180"/>
                    </a:lnTo>
                    <a:cubicBezTo>
                      <a:pt x="150495" y="297180"/>
                      <a:pt x="168593" y="291465"/>
                      <a:pt x="183832" y="280035"/>
                    </a:cubicBezTo>
                    <a:cubicBezTo>
                      <a:pt x="199073" y="268605"/>
                      <a:pt x="210503" y="253365"/>
                      <a:pt x="219075" y="234315"/>
                    </a:cubicBezTo>
                    <a:cubicBezTo>
                      <a:pt x="227648" y="215265"/>
                      <a:pt x="231457" y="193358"/>
                      <a:pt x="231457" y="170498"/>
                    </a:cubicBezTo>
                    <a:lnTo>
                      <a:pt x="231457" y="162878"/>
                    </a:lnTo>
                    <a:cubicBezTo>
                      <a:pt x="231457" y="139065"/>
                      <a:pt x="227648" y="117158"/>
                      <a:pt x="219075" y="98108"/>
                    </a:cubicBezTo>
                    <a:cubicBezTo>
                      <a:pt x="210503" y="79058"/>
                      <a:pt x="199073" y="63818"/>
                      <a:pt x="183832" y="52388"/>
                    </a:cubicBezTo>
                    <a:cubicBezTo>
                      <a:pt x="168593" y="40958"/>
                      <a:pt x="150495" y="35243"/>
                      <a:pt x="129540" y="35243"/>
                    </a:cubicBezTo>
                    <a:lnTo>
                      <a:pt x="81915" y="35243"/>
                    </a:lnTo>
                    <a:lnTo>
                      <a:pt x="81915" y="297180"/>
                    </a:lnTo>
                    <a:close/>
                  </a:path>
                </a:pathLst>
              </a:custGeom>
              <a:solidFill>
                <a:srgbClr val="585860"/>
              </a:solidFill>
              <a:ln w="9525" cap="flat">
                <a:noFill/>
                <a:prstDash val="solid"/>
                <a:miter/>
              </a:ln>
            </p:spPr>
            <p:txBody>
              <a:bodyPr rtlCol="0" anchor="ctr"/>
              <a:lstStyle/>
              <a:p>
                <a:endParaRPr lang="en-IN"/>
              </a:p>
            </p:txBody>
          </p:sp>
          <p:sp>
            <p:nvSpPr>
              <p:cNvPr id="221" name="Freeform: Shape 220">
                <a:extLst>
                  <a:ext uri="{FF2B5EF4-FFF2-40B4-BE49-F238E27FC236}">
                    <a16:creationId xmlns:a16="http://schemas.microsoft.com/office/drawing/2014/main" xmlns="" id="{BAAB07E5-3664-0817-E356-FB3E27F8C246}"/>
                  </a:ext>
                </a:extLst>
              </p:cNvPr>
              <p:cNvSpPr/>
              <p:nvPr/>
            </p:nvSpPr>
            <p:spPr>
              <a:xfrm>
                <a:off x="8629650" y="4327206"/>
                <a:ext cx="254317" cy="333375"/>
              </a:xfrm>
              <a:custGeom>
                <a:avLst/>
                <a:gdLst>
                  <a:gd name="connsiteX0" fmla="*/ 0 w 254317"/>
                  <a:gd name="connsiteY0" fmla="*/ 332423 h 333375"/>
                  <a:gd name="connsiteX1" fmla="*/ 0 w 254317"/>
                  <a:gd name="connsiteY1" fmla="*/ 303848 h 333375"/>
                  <a:gd name="connsiteX2" fmla="*/ 37148 w 254317"/>
                  <a:gd name="connsiteY2" fmla="*/ 297180 h 333375"/>
                  <a:gd name="connsiteX3" fmla="*/ 37148 w 254317"/>
                  <a:gd name="connsiteY3" fmla="*/ 35243 h 333375"/>
                  <a:gd name="connsiteX4" fmla="*/ 0 w 254317"/>
                  <a:gd name="connsiteY4" fmla="*/ 28575 h 333375"/>
                  <a:gd name="connsiteX5" fmla="*/ 0 w 254317"/>
                  <a:gd name="connsiteY5" fmla="*/ 0 h 333375"/>
                  <a:gd name="connsiteX6" fmla="*/ 246698 w 254317"/>
                  <a:gd name="connsiteY6" fmla="*/ 0 h 333375"/>
                  <a:gd name="connsiteX7" fmla="*/ 246698 w 254317"/>
                  <a:gd name="connsiteY7" fmla="*/ 80010 h 333375"/>
                  <a:gd name="connsiteX8" fmla="*/ 210502 w 254317"/>
                  <a:gd name="connsiteY8" fmla="*/ 80010 h 333375"/>
                  <a:gd name="connsiteX9" fmla="*/ 205740 w 254317"/>
                  <a:gd name="connsiteY9" fmla="*/ 34290 h 333375"/>
                  <a:gd name="connsiteX10" fmla="*/ 82868 w 254317"/>
                  <a:gd name="connsiteY10" fmla="*/ 34290 h 333375"/>
                  <a:gd name="connsiteX11" fmla="*/ 82868 w 254317"/>
                  <a:gd name="connsiteY11" fmla="*/ 142875 h 333375"/>
                  <a:gd name="connsiteX12" fmla="*/ 205740 w 254317"/>
                  <a:gd name="connsiteY12" fmla="*/ 142875 h 333375"/>
                  <a:gd name="connsiteX13" fmla="*/ 205740 w 254317"/>
                  <a:gd name="connsiteY13" fmla="*/ 178118 h 333375"/>
                  <a:gd name="connsiteX14" fmla="*/ 82868 w 254317"/>
                  <a:gd name="connsiteY14" fmla="*/ 178118 h 333375"/>
                  <a:gd name="connsiteX15" fmla="*/ 82868 w 254317"/>
                  <a:gd name="connsiteY15" fmla="*/ 299085 h 333375"/>
                  <a:gd name="connsiteX16" fmla="*/ 213360 w 254317"/>
                  <a:gd name="connsiteY16" fmla="*/ 299085 h 333375"/>
                  <a:gd name="connsiteX17" fmla="*/ 218123 w 254317"/>
                  <a:gd name="connsiteY17" fmla="*/ 253365 h 333375"/>
                  <a:gd name="connsiteX18" fmla="*/ 254318 w 254317"/>
                  <a:gd name="connsiteY18" fmla="*/ 253365 h 333375"/>
                  <a:gd name="connsiteX19" fmla="*/ 254318 w 254317"/>
                  <a:gd name="connsiteY19" fmla="*/ 333375 h 333375"/>
                  <a:gd name="connsiteX20" fmla="*/ 0 w 254317"/>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317" h="333375">
                    <a:moveTo>
                      <a:pt x="0" y="332423"/>
                    </a:moveTo>
                    <a:lnTo>
                      <a:pt x="0" y="303848"/>
                    </a:lnTo>
                    <a:lnTo>
                      <a:pt x="37148" y="297180"/>
                    </a:lnTo>
                    <a:lnTo>
                      <a:pt x="37148" y="35243"/>
                    </a:lnTo>
                    <a:lnTo>
                      <a:pt x="0" y="28575"/>
                    </a:lnTo>
                    <a:lnTo>
                      <a:pt x="0" y="0"/>
                    </a:lnTo>
                    <a:lnTo>
                      <a:pt x="246698" y="0"/>
                    </a:lnTo>
                    <a:lnTo>
                      <a:pt x="246698" y="80010"/>
                    </a:lnTo>
                    <a:lnTo>
                      <a:pt x="210502" y="80010"/>
                    </a:lnTo>
                    <a:lnTo>
                      <a:pt x="205740" y="34290"/>
                    </a:lnTo>
                    <a:lnTo>
                      <a:pt x="82868" y="34290"/>
                    </a:lnTo>
                    <a:lnTo>
                      <a:pt x="82868" y="142875"/>
                    </a:lnTo>
                    <a:lnTo>
                      <a:pt x="205740" y="142875"/>
                    </a:lnTo>
                    <a:lnTo>
                      <a:pt x="205740" y="178118"/>
                    </a:lnTo>
                    <a:lnTo>
                      <a:pt x="82868" y="178118"/>
                    </a:lnTo>
                    <a:lnTo>
                      <a:pt x="82868" y="299085"/>
                    </a:lnTo>
                    <a:lnTo>
                      <a:pt x="213360" y="299085"/>
                    </a:lnTo>
                    <a:lnTo>
                      <a:pt x="218123" y="253365"/>
                    </a:lnTo>
                    <a:lnTo>
                      <a:pt x="254318" y="253365"/>
                    </a:lnTo>
                    <a:lnTo>
                      <a:pt x="254318"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222" name="Freeform: Shape 221">
                <a:extLst>
                  <a:ext uri="{FF2B5EF4-FFF2-40B4-BE49-F238E27FC236}">
                    <a16:creationId xmlns:a16="http://schemas.microsoft.com/office/drawing/2014/main" xmlns="" id="{A5A239C4-03B8-9976-4B14-F176C5A8FABC}"/>
                  </a:ext>
                </a:extLst>
              </p:cNvPr>
              <p:cNvSpPr/>
              <p:nvPr/>
            </p:nvSpPr>
            <p:spPr>
              <a:xfrm>
                <a:off x="8966835" y="4327206"/>
                <a:ext cx="409575" cy="332422"/>
              </a:xfrm>
              <a:custGeom>
                <a:avLst/>
                <a:gdLst>
                  <a:gd name="connsiteX0" fmla="*/ 0 w 409575"/>
                  <a:gd name="connsiteY0" fmla="*/ 332423 h 332422"/>
                  <a:gd name="connsiteX1" fmla="*/ 0 w 409575"/>
                  <a:gd name="connsiteY1" fmla="*/ 303848 h 332422"/>
                  <a:gd name="connsiteX2" fmla="*/ 37147 w 409575"/>
                  <a:gd name="connsiteY2" fmla="*/ 297180 h 332422"/>
                  <a:gd name="connsiteX3" fmla="*/ 37147 w 409575"/>
                  <a:gd name="connsiteY3" fmla="*/ 35243 h 332422"/>
                  <a:gd name="connsiteX4" fmla="*/ 0 w 409575"/>
                  <a:gd name="connsiteY4" fmla="*/ 28575 h 332422"/>
                  <a:gd name="connsiteX5" fmla="*/ 0 w 409575"/>
                  <a:gd name="connsiteY5" fmla="*/ 0 h 332422"/>
                  <a:gd name="connsiteX6" fmla="*/ 37147 w 409575"/>
                  <a:gd name="connsiteY6" fmla="*/ 0 h 332422"/>
                  <a:gd name="connsiteX7" fmla="*/ 97155 w 409575"/>
                  <a:gd name="connsiteY7" fmla="*/ 0 h 332422"/>
                  <a:gd name="connsiteX8" fmla="*/ 204788 w 409575"/>
                  <a:gd name="connsiteY8" fmla="*/ 252413 h 332422"/>
                  <a:gd name="connsiteX9" fmla="*/ 205740 w 409575"/>
                  <a:gd name="connsiteY9" fmla="*/ 252413 h 332422"/>
                  <a:gd name="connsiteX10" fmla="*/ 309563 w 409575"/>
                  <a:gd name="connsiteY10" fmla="*/ 0 h 332422"/>
                  <a:gd name="connsiteX11" fmla="*/ 409575 w 409575"/>
                  <a:gd name="connsiteY11" fmla="*/ 0 h 332422"/>
                  <a:gd name="connsiteX12" fmla="*/ 409575 w 409575"/>
                  <a:gd name="connsiteY12" fmla="*/ 28575 h 332422"/>
                  <a:gd name="connsiteX13" fmla="*/ 372427 w 409575"/>
                  <a:gd name="connsiteY13" fmla="*/ 35243 h 332422"/>
                  <a:gd name="connsiteX14" fmla="*/ 372427 w 409575"/>
                  <a:gd name="connsiteY14" fmla="*/ 297180 h 332422"/>
                  <a:gd name="connsiteX15" fmla="*/ 409575 w 409575"/>
                  <a:gd name="connsiteY15" fmla="*/ 303848 h 332422"/>
                  <a:gd name="connsiteX16" fmla="*/ 409575 w 409575"/>
                  <a:gd name="connsiteY16" fmla="*/ 332423 h 332422"/>
                  <a:gd name="connsiteX17" fmla="*/ 289560 w 409575"/>
                  <a:gd name="connsiteY17" fmla="*/ 332423 h 332422"/>
                  <a:gd name="connsiteX18" fmla="*/ 289560 w 409575"/>
                  <a:gd name="connsiteY18" fmla="*/ 303848 h 332422"/>
                  <a:gd name="connsiteX19" fmla="*/ 328613 w 409575"/>
                  <a:gd name="connsiteY19" fmla="*/ 297180 h 332422"/>
                  <a:gd name="connsiteX20" fmla="*/ 328613 w 409575"/>
                  <a:gd name="connsiteY20" fmla="*/ 200978 h 332422"/>
                  <a:gd name="connsiteX21" fmla="*/ 328613 w 409575"/>
                  <a:gd name="connsiteY21" fmla="*/ 60960 h 332422"/>
                  <a:gd name="connsiteX22" fmla="*/ 327660 w 409575"/>
                  <a:gd name="connsiteY22" fmla="*/ 60960 h 332422"/>
                  <a:gd name="connsiteX23" fmla="*/ 219075 w 409575"/>
                  <a:gd name="connsiteY23" fmla="*/ 320993 h 332422"/>
                  <a:gd name="connsiteX24" fmla="*/ 189547 w 409575"/>
                  <a:gd name="connsiteY24" fmla="*/ 320993 h 332422"/>
                  <a:gd name="connsiteX25" fmla="*/ 78105 w 409575"/>
                  <a:gd name="connsiteY25" fmla="*/ 61913 h 332422"/>
                  <a:gd name="connsiteX26" fmla="*/ 77152 w 409575"/>
                  <a:gd name="connsiteY26" fmla="*/ 61913 h 332422"/>
                  <a:gd name="connsiteX27" fmla="*/ 79057 w 409575"/>
                  <a:gd name="connsiteY27" fmla="*/ 200978 h 332422"/>
                  <a:gd name="connsiteX28" fmla="*/ 79057 w 409575"/>
                  <a:gd name="connsiteY28" fmla="*/ 297180 h 332422"/>
                  <a:gd name="connsiteX29" fmla="*/ 119063 w 409575"/>
                  <a:gd name="connsiteY29" fmla="*/ 303848 h 332422"/>
                  <a:gd name="connsiteX30" fmla="*/ 119063 w 409575"/>
                  <a:gd name="connsiteY30" fmla="*/ 332423 h 332422"/>
                  <a:gd name="connsiteX31" fmla="*/ 0 w 409575"/>
                  <a:gd name="connsiteY31" fmla="*/ 332423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09575" h="332422">
                    <a:moveTo>
                      <a:pt x="0" y="332423"/>
                    </a:moveTo>
                    <a:lnTo>
                      <a:pt x="0" y="303848"/>
                    </a:lnTo>
                    <a:lnTo>
                      <a:pt x="37147" y="297180"/>
                    </a:lnTo>
                    <a:lnTo>
                      <a:pt x="37147" y="35243"/>
                    </a:lnTo>
                    <a:lnTo>
                      <a:pt x="0" y="28575"/>
                    </a:lnTo>
                    <a:lnTo>
                      <a:pt x="0" y="0"/>
                    </a:lnTo>
                    <a:lnTo>
                      <a:pt x="37147" y="0"/>
                    </a:lnTo>
                    <a:lnTo>
                      <a:pt x="97155" y="0"/>
                    </a:lnTo>
                    <a:lnTo>
                      <a:pt x="204788" y="252413"/>
                    </a:lnTo>
                    <a:lnTo>
                      <a:pt x="205740" y="252413"/>
                    </a:lnTo>
                    <a:lnTo>
                      <a:pt x="309563" y="0"/>
                    </a:lnTo>
                    <a:lnTo>
                      <a:pt x="409575" y="0"/>
                    </a:lnTo>
                    <a:lnTo>
                      <a:pt x="409575" y="28575"/>
                    </a:lnTo>
                    <a:lnTo>
                      <a:pt x="372427" y="35243"/>
                    </a:lnTo>
                    <a:lnTo>
                      <a:pt x="372427" y="297180"/>
                    </a:lnTo>
                    <a:lnTo>
                      <a:pt x="409575" y="303848"/>
                    </a:lnTo>
                    <a:lnTo>
                      <a:pt x="409575" y="332423"/>
                    </a:lnTo>
                    <a:lnTo>
                      <a:pt x="289560" y="332423"/>
                    </a:lnTo>
                    <a:lnTo>
                      <a:pt x="289560" y="303848"/>
                    </a:lnTo>
                    <a:lnTo>
                      <a:pt x="328613" y="297180"/>
                    </a:lnTo>
                    <a:lnTo>
                      <a:pt x="328613" y="200978"/>
                    </a:lnTo>
                    <a:lnTo>
                      <a:pt x="328613" y="60960"/>
                    </a:lnTo>
                    <a:lnTo>
                      <a:pt x="327660" y="60960"/>
                    </a:lnTo>
                    <a:lnTo>
                      <a:pt x="219075" y="320993"/>
                    </a:lnTo>
                    <a:lnTo>
                      <a:pt x="189547" y="320993"/>
                    </a:lnTo>
                    <a:lnTo>
                      <a:pt x="78105" y="61913"/>
                    </a:lnTo>
                    <a:lnTo>
                      <a:pt x="77152" y="61913"/>
                    </a:lnTo>
                    <a:lnTo>
                      <a:pt x="79057" y="200978"/>
                    </a:lnTo>
                    <a:lnTo>
                      <a:pt x="79057" y="297180"/>
                    </a:lnTo>
                    <a:lnTo>
                      <a:pt x="119063" y="303848"/>
                    </a:lnTo>
                    <a:lnTo>
                      <a:pt x="119063" y="332423"/>
                    </a:lnTo>
                    <a:lnTo>
                      <a:pt x="0" y="332423"/>
                    </a:lnTo>
                    <a:close/>
                  </a:path>
                </a:pathLst>
              </a:custGeom>
              <a:solidFill>
                <a:srgbClr val="585860"/>
              </a:solidFill>
              <a:ln w="9525" cap="flat">
                <a:noFill/>
                <a:prstDash val="solid"/>
                <a:miter/>
              </a:ln>
            </p:spPr>
            <p:txBody>
              <a:bodyPr rtlCol="0" anchor="ctr"/>
              <a:lstStyle/>
              <a:p>
                <a:endParaRPr lang="en-IN"/>
              </a:p>
            </p:txBody>
          </p:sp>
          <p:sp>
            <p:nvSpPr>
              <p:cNvPr id="223" name="Freeform: Shape 222">
                <a:extLst>
                  <a:ext uri="{FF2B5EF4-FFF2-40B4-BE49-F238E27FC236}">
                    <a16:creationId xmlns:a16="http://schemas.microsoft.com/office/drawing/2014/main" xmlns="" id="{C57882F7-10A4-9CB0-DD79-40AC06C7C120}"/>
                  </a:ext>
                </a:extLst>
              </p:cNvPr>
              <p:cNvSpPr/>
              <p:nvPr/>
            </p:nvSpPr>
            <p:spPr>
              <a:xfrm>
                <a:off x="9451657" y="4327206"/>
                <a:ext cx="120015" cy="332422"/>
              </a:xfrm>
              <a:custGeom>
                <a:avLst/>
                <a:gdLst>
                  <a:gd name="connsiteX0" fmla="*/ 0 w 120015"/>
                  <a:gd name="connsiteY0" fmla="*/ 332423 h 332422"/>
                  <a:gd name="connsiteX1" fmla="*/ 0 w 120015"/>
                  <a:gd name="connsiteY1" fmla="*/ 303848 h 332422"/>
                  <a:gd name="connsiteX2" fmla="*/ 37148 w 120015"/>
                  <a:gd name="connsiteY2" fmla="*/ 297180 h 332422"/>
                  <a:gd name="connsiteX3" fmla="*/ 37148 w 120015"/>
                  <a:gd name="connsiteY3" fmla="*/ 35243 h 332422"/>
                  <a:gd name="connsiteX4" fmla="*/ 0 w 120015"/>
                  <a:gd name="connsiteY4" fmla="*/ 28575 h 332422"/>
                  <a:gd name="connsiteX5" fmla="*/ 0 w 120015"/>
                  <a:gd name="connsiteY5" fmla="*/ 0 h 332422"/>
                  <a:gd name="connsiteX6" fmla="*/ 120015 w 120015"/>
                  <a:gd name="connsiteY6" fmla="*/ 0 h 332422"/>
                  <a:gd name="connsiteX7" fmla="*/ 120015 w 120015"/>
                  <a:gd name="connsiteY7" fmla="*/ 28575 h 332422"/>
                  <a:gd name="connsiteX8" fmla="*/ 82868 w 120015"/>
                  <a:gd name="connsiteY8" fmla="*/ 35243 h 332422"/>
                  <a:gd name="connsiteX9" fmla="*/ 82868 w 120015"/>
                  <a:gd name="connsiteY9" fmla="*/ 297180 h 332422"/>
                  <a:gd name="connsiteX10" fmla="*/ 120015 w 120015"/>
                  <a:gd name="connsiteY10" fmla="*/ 303848 h 332422"/>
                  <a:gd name="connsiteX11" fmla="*/ 120015 w 120015"/>
                  <a:gd name="connsiteY11" fmla="*/ 332423 h 332422"/>
                  <a:gd name="connsiteX12" fmla="*/ 0 w 120015"/>
                  <a:gd name="connsiteY12" fmla="*/ 332423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0015" h="332422">
                    <a:moveTo>
                      <a:pt x="0" y="332423"/>
                    </a:moveTo>
                    <a:lnTo>
                      <a:pt x="0" y="303848"/>
                    </a:lnTo>
                    <a:lnTo>
                      <a:pt x="37148" y="297180"/>
                    </a:lnTo>
                    <a:lnTo>
                      <a:pt x="37148" y="35243"/>
                    </a:lnTo>
                    <a:lnTo>
                      <a:pt x="0" y="28575"/>
                    </a:lnTo>
                    <a:lnTo>
                      <a:pt x="0" y="0"/>
                    </a:lnTo>
                    <a:lnTo>
                      <a:pt x="120015" y="0"/>
                    </a:lnTo>
                    <a:lnTo>
                      <a:pt x="120015" y="28575"/>
                    </a:lnTo>
                    <a:lnTo>
                      <a:pt x="82868" y="35243"/>
                    </a:lnTo>
                    <a:lnTo>
                      <a:pt x="82868" y="297180"/>
                    </a:lnTo>
                    <a:lnTo>
                      <a:pt x="120015" y="303848"/>
                    </a:lnTo>
                    <a:lnTo>
                      <a:pt x="120015" y="332423"/>
                    </a:lnTo>
                    <a:lnTo>
                      <a:pt x="0" y="332423"/>
                    </a:lnTo>
                    <a:close/>
                  </a:path>
                </a:pathLst>
              </a:custGeom>
              <a:solidFill>
                <a:srgbClr val="585860"/>
              </a:solidFill>
              <a:ln w="9525" cap="flat">
                <a:noFill/>
                <a:prstDash val="solid"/>
                <a:miter/>
              </a:ln>
            </p:spPr>
            <p:txBody>
              <a:bodyPr rtlCol="0" anchor="ctr"/>
              <a:lstStyle/>
              <a:p>
                <a:endParaRPr lang="en-IN"/>
              </a:p>
            </p:txBody>
          </p:sp>
          <p:sp>
            <p:nvSpPr>
              <p:cNvPr id="224" name="Freeform: Shape 223">
                <a:extLst>
                  <a:ext uri="{FF2B5EF4-FFF2-40B4-BE49-F238E27FC236}">
                    <a16:creationId xmlns:a16="http://schemas.microsoft.com/office/drawing/2014/main" xmlns="" id="{07CC8AFD-E39F-E0D6-4EE0-D666684DDECE}"/>
                  </a:ext>
                </a:extLst>
              </p:cNvPr>
              <p:cNvSpPr/>
              <p:nvPr/>
            </p:nvSpPr>
            <p:spPr>
              <a:xfrm>
                <a:off x="9643110" y="4322444"/>
                <a:ext cx="250507" cy="341947"/>
              </a:xfrm>
              <a:custGeom>
                <a:avLst/>
                <a:gdLst>
                  <a:gd name="connsiteX0" fmla="*/ 151447 w 250507"/>
                  <a:gd name="connsiteY0" fmla="*/ 341948 h 341947"/>
                  <a:gd name="connsiteX1" fmla="*/ 67627 w 250507"/>
                  <a:gd name="connsiteY1" fmla="*/ 320040 h 341947"/>
                  <a:gd name="connsiteX2" fmla="*/ 17145 w 250507"/>
                  <a:gd name="connsiteY2" fmla="*/ 260033 h 341947"/>
                  <a:gd name="connsiteX3" fmla="*/ 0 w 250507"/>
                  <a:gd name="connsiteY3" fmla="*/ 173355 h 341947"/>
                  <a:gd name="connsiteX4" fmla="*/ 0 w 250507"/>
                  <a:gd name="connsiteY4" fmla="*/ 168593 h 341947"/>
                  <a:gd name="connsiteX5" fmla="*/ 17145 w 250507"/>
                  <a:gd name="connsiteY5" fmla="*/ 81915 h 341947"/>
                  <a:gd name="connsiteX6" fmla="*/ 67627 w 250507"/>
                  <a:gd name="connsiteY6" fmla="*/ 21908 h 341947"/>
                  <a:gd name="connsiteX7" fmla="*/ 146685 w 250507"/>
                  <a:gd name="connsiteY7" fmla="*/ 0 h 341947"/>
                  <a:gd name="connsiteX8" fmla="*/ 205740 w 250507"/>
                  <a:gd name="connsiteY8" fmla="*/ 10478 h 341947"/>
                  <a:gd name="connsiteX9" fmla="*/ 250507 w 250507"/>
                  <a:gd name="connsiteY9" fmla="*/ 36195 h 341947"/>
                  <a:gd name="connsiteX10" fmla="*/ 250507 w 250507"/>
                  <a:gd name="connsiteY10" fmla="*/ 107633 h 341947"/>
                  <a:gd name="connsiteX11" fmla="*/ 214313 w 250507"/>
                  <a:gd name="connsiteY11" fmla="*/ 107633 h 341947"/>
                  <a:gd name="connsiteX12" fmla="*/ 209550 w 250507"/>
                  <a:gd name="connsiteY12" fmla="*/ 55245 h 341947"/>
                  <a:gd name="connsiteX13" fmla="*/ 192405 w 250507"/>
                  <a:gd name="connsiteY13" fmla="*/ 45720 h 341947"/>
                  <a:gd name="connsiteX14" fmla="*/ 171450 w 250507"/>
                  <a:gd name="connsiteY14" fmla="*/ 40005 h 341947"/>
                  <a:gd name="connsiteX15" fmla="*/ 146685 w 250507"/>
                  <a:gd name="connsiteY15" fmla="*/ 38100 h 341947"/>
                  <a:gd name="connsiteX16" fmla="*/ 91440 w 250507"/>
                  <a:gd name="connsiteY16" fmla="*/ 55245 h 341947"/>
                  <a:gd name="connsiteX17" fmla="*/ 57150 w 250507"/>
                  <a:gd name="connsiteY17" fmla="*/ 101918 h 341947"/>
                  <a:gd name="connsiteX18" fmla="*/ 45720 w 250507"/>
                  <a:gd name="connsiteY18" fmla="*/ 170498 h 341947"/>
                  <a:gd name="connsiteX19" fmla="*/ 45720 w 250507"/>
                  <a:gd name="connsiteY19" fmla="*/ 176213 h 341947"/>
                  <a:gd name="connsiteX20" fmla="*/ 58102 w 250507"/>
                  <a:gd name="connsiteY20" fmla="*/ 247650 h 341947"/>
                  <a:gd name="connsiteX21" fmla="*/ 94297 w 250507"/>
                  <a:gd name="connsiteY21" fmla="*/ 292418 h 341947"/>
                  <a:gd name="connsiteX22" fmla="*/ 152400 w 250507"/>
                  <a:gd name="connsiteY22" fmla="*/ 307658 h 341947"/>
                  <a:gd name="connsiteX23" fmla="*/ 183832 w 250507"/>
                  <a:gd name="connsiteY23" fmla="*/ 303848 h 341947"/>
                  <a:gd name="connsiteX24" fmla="*/ 209550 w 250507"/>
                  <a:gd name="connsiteY24" fmla="*/ 293370 h 341947"/>
                  <a:gd name="connsiteX25" fmla="*/ 214313 w 250507"/>
                  <a:gd name="connsiteY25" fmla="*/ 246698 h 341947"/>
                  <a:gd name="connsiteX26" fmla="*/ 249555 w 250507"/>
                  <a:gd name="connsiteY26" fmla="*/ 246698 h 341947"/>
                  <a:gd name="connsiteX27" fmla="*/ 249555 w 250507"/>
                  <a:gd name="connsiteY27" fmla="*/ 319088 h 341947"/>
                  <a:gd name="connsiteX28" fmla="*/ 204788 w 250507"/>
                  <a:gd name="connsiteY28" fmla="*/ 337185 h 341947"/>
                  <a:gd name="connsiteX29" fmla="*/ 151447 w 250507"/>
                  <a:gd name="connsiteY29" fmla="*/ 341948 h 34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50507" h="341947">
                    <a:moveTo>
                      <a:pt x="151447" y="341948"/>
                    </a:moveTo>
                    <a:cubicBezTo>
                      <a:pt x="118110" y="341948"/>
                      <a:pt x="90488" y="334328"/>
                      <a:pt x="67627" y="320040"/>
                    </a:cubicBezTo>
                    <a:cubicBezTo>
                      <a:pt x="45720" y="305753"/>
                      <a:pt x="28575" y="285750"/>
                      <a:pt x="17145" y="260033"/>
                    </a:cubicBezTo>
                    <a:cubicBezTo>
                      <a:pt x="5715" y="234315"/>
                      <a:pt x="0" y="205740"/>
                      <a:pt x="0" y="173355"/>
                    </a:cubicBezTo>
                    <a:lnTo>
                      <a:pt x="0" y="168593"/>
                    </a:lnTo>
                    <a:cubicBezTo>
                      <a:pt x="0" y="136208"/>
                      <a:pt x="5715" y="106680"/>
                      <a:pt x="17145" y="81915"/>
                    </a:cubicBezTo>
                    <a:cubicBezTo>
                      <a:pt x="28575" y="56198"/>
                      <a:pt x="45720" y="36195"/>
                      <a:pt x="67627" y="21908"/>
                    </a:cubicBezTo>
                    <a:cubicBezTo>
                      <a:pt x="89535" y="7620"/>
                      <a:pt x="116205" y="0"/>
                      <a:pt x="146685" y="0"/>
                    </a:cubicBezTo>
                    <a:cubicBezTo>
                      <a:pt x="168592" y="0"/>
                      <a:pt x="187642" y="3810"/>
                      <a:pt x="205740" y="10478"/>
                    </a:cubicBezTo>
                    <a:cubicBezTo>
                      <a:pt x="223838" y="17145"/>
                      <a:pt x="238125" y="25718"/>
                      <a:pt x="250507" y="36195"/>
                    </a:cubicBezTo>
                    <a:lnTo>
                      <a:pt x="250507" y="107633"/>
                    </a:lnTo>
                    <a:lnTo>
                      <a:pt x="214313" y="107633"/>
                    </a:lnTo>
                    <a:lnTo>
                      <a:pt x="209550" y="55245"/>
                    </a:lnTo>
                    <a:cubicBezTo>
                      <a:pt x="204788" y="51435"/>
                      <a:pt x="199072" y="48578"/>
                      <a:pt x="192405" y="45720"/>
                    </a:cubicBezTo>
                    <a:cubicBezTo>
                      <a:pt x="185738" y="42863"/>
                      <a:pt x="179070" y="40958"/>
                      <a:pt x="171450" y="40005"/>
                    </a:cubicBezTo>
                    <a:cubicBezTo>
                      <a:pt x="163830" y="39053"/>
                      <a:pt x="155257" y="38100"/>
                      <a:pt x="146685" y="38100"/>
                    </a:cubicBezTo>
                    <a:cubicBezTo>
                      <a:pt x="124777" y="38100"/>
                      <a:pt x="106680" y="43815"/>
                      <a:pt x="91440" y="55245"/>
                    </a:cubicBezTo>
                    <a:cubicBezTo>
                      <a:pt x="76200" y="66675"/>
                      <a:pt x="64770" y="81915"/>
                      <a:pt x="57150" y="101918"/>
                    </a:cubicBezTo>
                    <a:cubicBezTo>
                      <a:pt x="49530" y="121920"/>
                      <a:pt x="45720" y="144780"/>
                      <a:pt x="45720" y="170498"/>
                    </a:cubicBezTo>
                    <a:lnTo>
                      <a:pt x="45720" y="176213"/>
                    </a:lnTo>
                    <a:cubicBezTo>
                      <a:pt x="45720" y="203835"/>
                      <a:pt x="49530" y="227648"/>
                      <a:pt x="58102" y="247650"/>
                    </a:cubicBezTo>
                    <a:cubicBezTo>
                      <a:pt x="66675" y="267653"/>
                      <a:pt x="78105" y="282893"/>
                      <a:pt x="94297" y="292418"/>
                    </a:cubicBezTo>
                    <a:cubicBezTo>
                      <a:pt x="110490" y="302895"/>
                      <a:pt x="129540" y="307658"/>
                      <a:pt x="152400" y="307658"/>
                    </a:cubicBezTo>
                    <a:cubicBezTo>
                      <a:pt x="162877" y="307658"/>
                      <a:pt x="173355" y="306705"/>
                      <a:pt x="183832" y="303848"/>
                    </a:cubicBezTo>
                    <a:cubicBezTo>
                      <a:pt x="194310" y="300990"/>
                      <a:pt x="202882" y="298133"/>
                      <a:pt x="209550" y="293370"/>
                    </a:cubicBezTo>
                    <a:lnTo>
                      <a:pt x="214313" y="246698"/>
                    </a:lnTo>
                    <a:lnTo>
                      <a:pt x="249555" y="246698"/>
                    </a:lnTo>
                    <a:lnTo>
                      <a:pt x="249555" y="319088"/>
                    </a:lnTo>
                    <a:cubicBezTo>
                      <a:pt x="237172" y="326708"/>
                      <a:pt x="221932" y="333375"/>
                      <a:pt x="204788" y="337185"/>
                    </a:cubicBezTo>
                    <a:cubicBezTo>
                      <a:pt x="187642" y="340043"/>
                      <a:pt x="169545" y="341948"/>
                      <a:pt x="151447" y="341948"/>
                    </a:cubicBezTo>
                    <a:close/>
                  </a:path>
                </a:pathLst>
              </a:custGeom>
              <a:solidFill>
                <a:srgbClr val="585860"/>
              </a:solidFill>
              <a:ln w="9525" cap="flat">
                <a:noFill/>
                <a:prstDash val="solid"/>
                <a:miter/>
              </a:ln>
            </p:spPr>
            <p:txBody>
              <a:bodyPr rtlCol="0" anchor="ctr"/>
              <a:lstStyle/>
              <a:p>
                <a:endParaRPr lang="en-IN"/>
              </a:p>
            </p:txBody>
          </p:sp>
          <p:sp>
            <p:nvSpPr>
              <p:cNvPr id="225" name="Freeform: Shape 224">
                <a:extLst>
                  <a:ext uri="{FF2B5EF4-FFF2-40B4-BE49-F238E27FC236}">
                    <a16:creationId xmlns:a16="http://schemas.microsoft.com/office/drawing/2014/main" xmlns="" id="{7972EDB4-CA7A-2DBB-7F50-AC0ADC652ECA}"/>
                  </a:ext>
                </a:extLst>
              </p:cNvPr>
              <p:cNvSpPr/>
              <p:nvPr/>
            </p:nvSpPr>
            <p:spPr>
              <a:xfrm>
                <a:off x="7198994" y="4816792"/>
                <a:ext cx="254317" cy="333375"/>
              </a:xfrm>
              <a:custGeom>
                <a:avLst/>
                <a:gdLst>
                  <a:gd name="connsiteX0" fmla="*/ 0 w 254317"/>
                  <a:gd name="connsiteY0" fmla="*/ 332422 h 333375"/>
                  <a:gd name="connsiteX1" fmla="*/ 0 w 254317"/>
                  <a:gd name="connsiteY1" fmla="*/ 303847 h 333375"/>
                  <a:gd name="connsiteX2" fmla="*/ 37148 w 254317"/>
                  <a:gd name="connsiteY2" fmla="*/ 297180 h 333375"/>
                  <a:gd name="connsiteX3" fmla="*/ 37148 w 254317"/>
                  <a:gd name="connsiteY3" fmla="*/ 35242 h 333375"/>
                  <a:gd name="connsiteX4" fmla="*/ 0 w 254317"/>
                  <a:gd name="connsiteY4" fmla="*/ 28575 h 333375"/>
                  <a:gd name="connsiteX5" fmla="*/ 0 w 254317"/>
                  <a:gd name="connsiteY5" fmla="*/ 0 h 333375"/>
                  <a:gd name="connsiteX6" fmla="*/ 246698 w 254317"/>
                  <a:gd name="connsiteY6" fmla="*/ 0 h 333375"/>
                  <a:gd name="connsiteX7" fmla="*/ 246698 w 254317"/>
                  <a:gd name="connsiteY7" fmla="*/ 80010 h 333375"/>
                  <a:gd name="connsiteX8" fmla="*/ 210503 w 254317"/>
                  <a:gd name="connsiteY8" fmla="*/ 80010 h 333375"/>
                  <a:gd name="connsiteX9" fmla="*/ 205740 w 254317"/>
                  <a:gd name="connsiteY9" fmla="*/ 34290 h 333375"/>
                  <a:gd name="connsiteX10" fmla="*/ 82868 w 254317"/>
                  <a:gd name="connsiteY10" fmla="*/ 34290 h 333375"/>
                  <a:gd name="connsiteX11" fmla="*/ 82868 w 254317"/>
                  <a:gd name="connsiteY11" fmla="*/ 142875 h 333375"/>
                  <a:gd name="connsiteX12" fmla="*/ 205740 w 254317"/>
                  <a:gd name="connsiteY12" fmla="*/ 142875 h 333375"/>
                  <a:gd name="connsiteX13" fmla="*/ 205740 w 254317"/>
                  <a:gd name="connsiteY13" fmla="*/ 178117 h 333375"/>
                  <a:gd name="connsiteX14" fmla="*/ 82868 w 254317"/>
                  <a:gd name="connsiteY14" fmla="*/ 178117 h 333375"/>
                  <a:gd name="connsiteX15" fmla="*/ 82868 w 254317"/>
                  <a:gd name="connsiteY15" fmla="*/ 299085 h 333375"/>
                  <a:gd name="connsiteX16" fmla="*/ 213360 w 254317"/>
                  <a:gd name="connsiteY16" fmla="*/ 299085 h 333375"/>
                  <a:gd name="connsiteX17" fmla="*/ 218123 w 254317"/>
                  <a:gd name="connsiteY17" fmla="*/ 253365 h 333375"/>
                  <a:gd name="connsiteX18" fmla="*/ 254318 w 254317"/>
                  <a:gd name="connsiteY18" fmla="*/ 253365 h 333375"/>
                  <a:gd name="connsiteX19" fmla="*/ 254318 w 254317"/>
                  <a:gd name="connsiteY19" fmla="*/ 333375 h 333375"/>
                  <a:gd name="connsiteX20" fmla="*/ 0 w 254317"/>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317" h="333375">
                    <a:moveTo>
                      <a:pt x="0" y="332422"/>
                    </a:moveTo>
                    <a:lnTo>
                      <a:pt x="0" y="303847"/>
                    </a:lnTo>
                    <a:lnTo>
                      <a:pt x="37148" y="297180"/>
                    </a:lnTo>
                    <a:lnTo>
                      <a:pt x="37148" y="35242"/>
                    </a:lnTo>
                    <a:lnTo>
                      <a:pt x="0" y="28575"/>
                    </a:lnTo>
                    <a:lnTo>
                      <a:pt x="0" y="0"/>
                    </a:lnTo>
                    <a:lnTo>
                      <a:pt x="246698" y="0"/>
                    </a:lnTo>
                    <a:lnTo>
                      <a:pt x="246698" y="80010"/>
                    </a:lnTo>
                    <a:lnTo>
                      <a:pt x="210503" y="80010"/>
                    </a:lnTo>
                    <a:lnTo>
                      <a:pt x="205740" y="34290"/>
                    </a:lnTo>
                    <a:lnTo>
                      <a:pt x="82868" y="34290"/>
                    </a:lnTo>
                    <a:lnTo>
                      <a:pt x="82868" y="142875"/>
                    </a:lnTo>
                    <a:lnTo>
                      <a:pt x="205740" y="142875"/>
                    </a:lnTo>
                    <a:lnTo>
                      <a:pt x="205740" y="178117"/>
                    </a:lnTo>
                    <a:lnTo>
                      <a:pt x="82868" y="178117"/>
                    </a:lnTo>
                    <a:lnTo>
                      <a:pt x="82868" y="299085"/>
                    </a:lnTo>
                    <a:lnTo>
                      <a:pt x="213360" y="299085"/>
                    </a:lnTo>
                    <a:lnTo>
                      <a:pt x="218123" y="253365"/>
                    </a:lnTo>
                    <a:lnTo>
                      <a:pt x="254318" y="253365"/>
                    </a:lnTo>
                    <a:lnTo>
                      <a:pt x="254318"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226" name="Freeform: Shape 225">
                <a:extLst>
                  <a:ext uri="{FF2B5EF4-FFF2-40B4-BE49-F238E27FC236}">
                    <a16:creationId xmlns:a16="http://schemas.microsoft.com/office/drawing/2014/main" xmlns="" id="{E9E9CB9F-473F-A506-DE86-315223FF52B3}"/>
                  </a:ext>
                </a:extLst>
              </p:cNvPr>
              <p:cNvSpPr/>
              <p:nvPr/>
            </p:nvSpPr>
            <p:spPr>
              <a:xfrm>
                <a:off x="7532369" y="4817744"/>
                <a:ext cx="311467" cy="331469"/>
              </a:xfrm>
              <a:custGeom>
                <a:avLst/>
                <a:gdLst>
                  <a:gd name="connsiteX0" fmla="*/ 0 w 311467"/>
                  <a:gd name="connsiteY0" fmla="*/ 331470 h 331469"/>
                  <a:gd name="connsiteX1" fmla="*/ 0 w 311467"/>
                  <a:gd name="connsiteY1" fmla="*/ 302895 h 331469"/>
                  <a:gd name="connsiteX2" fmla="*/ 28575 w 311467"/>
                  <a:gd name="connsiteY2" fmla="*/ 298132 h 331469"/>
                  <a:gd name="connsiteX3" fmla="*/ 131445 w 311467"/>
                  <a:gd name="connsiteY3" fmla="*/ 162878 h 331469"/>
                  <a:gd name="connsiteX4" fmla="*/ 36195 w 311467"/>
                  <a:gd name="connsiteY4" fmla="*/ 33338 h 331469"/>
                  <a:gd name="connsiteX5" fmla="*/ 7620 w 311467"/>
                  <a:gd name="connsiteY5" fmla="*/ 28575 h 331469"/>
                  <a:gd name="connsiteX6" fmla="*/ 7620 w 311467"/>
                  <a:gd name="connsiteY6" fmla="*/ 0 h 331469"/>
                  <a:gd name="connsiteX7" fmla="*/ 115253 w 311467"/>
                  <a:gd name="connsiteY7" fmla="*/ 0 h 331469"/>
                  <a:gd name="connsiteX8" fmla="*/ 115253 w 311467"/>
                  <a:gd name="connsiteY8" fmla="*/ 28575 h 331469"/>
                  <a:gd name="connsiteX9" fmla="*/ 83820 w 311467"/>
                  <a:gd name="connsiteY9" fmla="*/ 31433 h 331469"/>
                  <a:gd name="connsiteX10" fmla="*/ 157163 w 311467"/>
                  <a:gd name="connsiteY10" fmla="*/ 134303 h 331469"/>
                  <a:gd name="connsiteX11" fmla="*/ 226695 w 311467"/>
                  <a:gd name="connsiteY11" fmla="*/ 31433 h 331469"/>
                  <a:gd name="connsiteX12" fmla="*/ 194310 w 311467"/>
                  <a:gd name="connsiteY12" fmla="*/ 28575 h 331469"/>
                  <a:gd name="connsiteX13" fmla="*/ 194310 w 311467"/>
                  <a:gd name="connsiteY13" fmla="*/ 0 h 331469"/>
                  <a:gd name="connsiteX14" fmla="*/ 302895 w 311467"/>
                  <a:gd name="connsiteY14" fmla="*/ 0 h 331469"/>
                  <a:gd name="connsiteX15" fmla="*/ 302895 w 311467"/>
                  <a:gd name="connsiteY15" fmla="*/ 28575 h 331469"/>
                  <a:gd name="connsiteX16" fmla="*/ 272415 w 311467"/>
                  <a:gd name="connsiteY16" fmla="*/ 33338 h 331469"/>
                  <a:gd name="connsiteX17" fmla="*/ 181928 w 311467"/>
                  <a:gd name="connsiteY17" fmla="*/ 162878 h 331469"/>
                  <a:gd name="connsiteX18" fmla="*/ 281940 w 311467"/>
                  <a:gd name="connsiteY18" fmla="*/ 298132 h 331469"/>
                  <a:gd name="connsiteX19" fmla="*/ 311468 w 311467"/>
                  <a:gd name="connsiteY19" fmla="*/ 302895 h 331469"/>
                  <a:gd name="connsiteX20" fmla="*/ 311468 w 311467"/>
                  <a:gd name="connsiteY20" fmla="*/ 331470 h 331469"/>
                  <a:gd name="connsiteX21" fmla="*/ 201930 w 311467"/>
                  <a:gd name="connsiteY21" fmla="*/ 331470 h 331469"/>
                  <a:gd name="connsiteX22" fmla="*/ 201930 w 311467"/>
                  <a:gd name="connsiteY22" fmla="*/ 302895 h 331469"/>
                  <a:gd name="connsiteX23" fmla="*/ 234315 w 311467"/>
                  <a:gd name="connsiteY23" fmla="*/ 300038 h 331469"/>
                  <a:gd name="connsiteX24" fmla="*/ 155257 w 311467"/>
                  <a:gd name="connsiteY24" fmla="*/ 191453 h 331469"/>
                  <a:gd name="connsiteX25" fmla="*/ 76200 w 311467"/>
                  <a:gd name="connsiteY25" fmla="*/ 300038 h 331469"/>
                  <a:gd name="connsiteX26" fmla="*/ 106680 w 311467"/>
                  <a:gd name="connsiteY26" fmla="*/ 302895 h 331469"/>
                  <a:gd name="connsiteX27" fmla="*/ 106680 w 311467"/>
                  <a:gd name="connsiteY27" fmla="*/ 331470 h 331469"/>
                  <a:gd name="connsiteX28" fmla="*/ 0 w 311467"/>
                  <a:gd name="connsiteY28" fmla="*/ 331470 h 3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1467" h="331469">
                    <a:moveTo>
                      <a:pt x="0" y="331470"/>
                    </a:moveTo>
                    <a:lnTo>
                      <a:pt x="0" y="302895"/>
                    </a:lnTo>
                    <a:lnTo>
                      <a:pt x="28575" y="298132"/>
                    </a:lnTo>
                    <a:lnTo>
                      <a:pt x="131445" y="162878"/>
                    </a:lnTo>
                    <a:lnTo>
                      <a:pt x="36195" y="33338"/>
                    </a:lnTo>
                    <a:lnTo>
                      <a:pt x="7620" y="28575"/>
                    </a:lnTo>
                    <a:lnTo>
                      <a:pt x="7620" y="0"/>
                    </a:lnTo>
                    <a:lnTo>
                      <a:pt x="115253" y="0"/>
                    </a:lnTo>
                    <a:lnTo>
                      <a:pt x="115253" y="28575"/>
                    </a:lnTo>
                    <a:lnTo>
                      <a:pt x="83820" y="31433"/>
                    </a:lnTo>
                    <a:lnTo>
                      <a:pt x="157163" y="134303"/>
                    </a:lnTo>
                    <a:lnTo>
                      <a:pt x="226695" y="31433"/>
                    </a:lnTo>
                    <a:lnTo>
                      <a:pt x="194310" y="28575"/>
                    </a:lnTo>
                    <a:lnTo>
                      <a:pt x="194310" y="0"/>
                    </a:lnTo>
                    <a:lnTo>
                      <a:pt x="302895" y="0"/>
                    </a:lnTo>
                    <a:lnTo>
                      <a:pt x="302895" y="28575"/>
                    </a:lnTo>
                    <a:lnTo>
                      <a:pt x="272415" y="33338"/>
                    </a:lnTo>
                    <a:lnTo>
                      <a:pt x="181928" y="162878"/>
                    </a:lnTo>
                    <a:lnTo>
                      <a:pt x="281940" y="298132"/>
                    </a:lnTo>
                    <a:lnTo>
                      <a:pt x="311468" y="302895"/>
                    </a:lnTo>
                    <a:lnTo>
                      <a:pt x="311468" y="331470"/>
                    </a:lnTo>
                    <a:lnTo>
                      <a:pt x="201930" y="331470"/>
                    </a:lnTo>
                    <a:lnTo>
                      <a:pt x="201930" y="302895"/>
                    </a:lnTo>
                    <a:lnTo>
                      <a:pt x="234315" y="300038"/>
                    </a:lnTo>
                    <a:lnTo>
                      <a:pt x="155257" y="191453"/>
                    </a:lnTo>
                    <a:lnTo>
                      <a:pt x="76200" y="300038"/>
                    </a:lnTo>
                    <a:lnTo>
                      <a:pt x="106680" y="302895"/>
                    </a:lnTo>
                    <a:lnTo>
                      <a:pt x="106680" y="331470"/>
                    </a:lnTo>
                    <a:lnTo>
                      <a:pt x="0" y="331470"/>
                    </a:lnTo>
                    <a:close/>
                  </a:path>
                </a:pathLst>
              </a:custGeom>
              <a:solidFill>
                <a:srgbClr val="585860"/>
              </a:solidFill>
              <a:ln w="9525" cap="flat">
                <a:noFill/>
                <a:prstDash val="solid"/>
                <a:miter/>
              </a:ln>
            </p:spPr>
            <p:txBody>
              <a:bodyPr rtlCol="0" anchor="ctr"/>
              <a:lstStyle/>
              <a:p>
                <a:endParaRPr lang="en-IN"/>
              </a:p>
            </p:txBody>
          </p:sp>
          <p:sp>
            <p:nvSpPr>
              <p:cNvPr id="227" name="Freeform: Shape 226">
                <a:extLst>
                  <a:ext uri="{FF2B5EF4-FFF2-40B4-BE49-F238E27FC236}">
                    <a16:creationId xmlns:a16="http://schemas.microsoft.com/office/drawing/2014/main" xmlns="" id="{E69D3FFE-B18B-2C5B-E55C-F00F96A2129D}"/>
                  </a:ext>
                </a:extLst>
              </p:cNvPr>
              <p:cNvSpPr/>
              <p:nvPr/>
            </p:nvSpPr>
            <p:spPr>
              <a:xfrm>
                <a:off x="7902892" y="4812029"/>
                <a:ext cx="250507" cy="341947"/>
              </a:xfrm>
              <a:custGeom>
                <a:avLst/>
                <a:gdLst>
                  <a:gd name="connsiteX0" fmla="*/ 151447 w 250507"/>
                  <a:gd name="connsiteY0" fmla="*/ 341947 h 341947"/>
                  <a:gd name="connsiteX1" fmla="*/ 67627 w 250507"/>
                  <a:gd name="connsiteY1" fmla="*/ 320040 h 341947"/>
                  <a:gd name="connsiteX2" fmla="*/ 17145 w 250507"/>
                  <a:gd name="connsiteY2" fmla="*/ 260032 h 341947"/>
                  <a:gd name="connsiteX3" fmla="*/ 0 w 250507"/>
                  <a:gd name="connsiteY3" fmla="*/ 173355 h 341947"/>
                  <a:gd name="connsiteX4" fmla="*/ 0 w 250507"/>
                  <a:gd name="connsiteY4" fmla="*/ 168592 h 341947"/>
                  <a:gd name="connsiteX5" fmla="*/ 17145 w 250507"/>
                  <a:gd name="connsiteY5" fmla="*/ 81915 h 341947"/>
                  <a:gd name="connsiteX6" fmla="*/ 67627 w 250507"/>
                  <a:gd name="connsiteY6" fmla="*/ 21907 h 341947"/>
                  <a:gd name="connsiteX7" fmla="*/ 146685 w 250507"/>
                  <a:gd name="connsiteY7" fmla="*/ 0 h 341947"/>
                  <a:gd name="connsiteX8" fmla="*/ 205740 w 250507"/>
                  <a:gd name="connsiteY8" fmla="*/ 10477 h 341947"/>
                  <a:gd name="connsiteX9" fmla="*/ 250507 w 250507"/>
                  <a:gd name="connsiteY9" fmla="*/ 36195 h 341947"/>
                  <a:gd name="connsiteX10" fmla="*/ 250507 w 250507"/>
                  <a:gd name="connsiteY10" fmla="*/ 107632 h 341947"/>
                  <a:gd name="connsiteX11" fmla="*/ 214313 w 250507"/>
                  <a:gd name="connsiteY11" fmla="*/ 107632 h 341947"/>
                  <a:gd name="connsiteX12" fmla="*/ 209550 w 250507"/>
                  <a:gd name="connsiteY12" fmla="*/ 55245 h 341947"/>
                  <a:gd name="connsiteX13" fmla="*/ 192405 w 250507"/>
                  <a:gd name="connsiteY13" fmla="*/ 45720 h 341947"/>
                  <a:gd name="connsiteX14" fmla="*/ 171450 w 250507"/>
                  <a:gd name="connsiteY14" fmla="*/ 40005 h 341947"/>
                  <a:gd name="connsiteX15" fmla="*/ 146685 w 250507"/>
                  <a:gd name="connsiteY15" fmla="*/ 38100 h 341947"/>
                  <a:gd name="connsiteX16" fmla="*/ 91440 w 250507"/>
                  <a:gd name="connsiteY16" fmla="*/ 55245 h 341947"/>
                  <a:gd name="connsiteX17" fmla="*/ 57150 w 250507"/>
                  <a:gd name="connsiteY17" fmla="*/ 101917 h 341947"/>
                  <a:gd name="connsiteX18" fmla="*/ 45720 w 250507"/>
                  <a:gd name="connsiteY18" fmla="*/ 170497 h 341947"/>
                  <a:gd name="connsiteX19" fmla="*/ 45720 w 250507"/>
                  <a:gd name="connsiteY19" fmla="*/ 176213 h 341947"/>
                  <a:gd name="connsiteX20" fmla="*/ 58102 w 250507"/>
                  <a:gd name="connsiteY20" fmla="*/ 247650 h 341947"/>
                  <a:gd name="connsiteX21" fmla="*/ 94297 w 250507"/>
                  <a:gd name="connsiteY21" fmla="*/ 292418 h 341947"/>
                  <a:gd name="connsiteX22" fmla="*/ 152400 w 250507"/>
                  <a:gd name="connsiteY22" fmla="*/ 307657 h 341947"/>
                  <a:gd name="connsiteX23" fmla="*/ 183832 w 250507"/>
                  <a:gd name="connsiteY23" fmla="*/ 303847 h 341947"/>
                  <a:gd name="connsiteX24" fmla="*/ 209550 w 250507"/>
                  <a:gd name="connsiteY24" fmla="*/ 293370 h 341947"/>
                  <a:gd name="connsiteX25" fmla="*/ 214313 w 250507"/>
                  <a:gd name="connsiteY25" fmla="*/ 246697 h 341947"/>
                  <a:gd name="connsiteX26" fmla="*/ 249555 w 250507"/>
                  <a:gd name="connsiteY26" fmla="*/ 246697 h 341947"/>
                  <a:gd name="connsiteX27" fmla="*/ 249555 w 250507"/>
                  <a:gd name="connsiteY27" fmla="*/ 319088 h 341947"/>
                  <a:gd name="connsiteX28" fmla="*/ 204788 w 250507"/>
                  <a:gd name="connsiteY28" fmla="*/ 337185 h 341947"/>
                  <a:gd name="connsiteX29" fmla="*/ 151447 w 250507"/>
                  <a:gd name="connsiteY29" fmla="*/ 341947 h 34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50507" h="341947">
                    <a:moveTo>
                      <a:pt x="151447" y="341947"/>
                    </a:moveTo>
                    <a:cubicBezTo>
                      <a:pt x="118110" y="341947"/>
                      <a:pt x="90488" y="334327"/>
                      <a:pt x="67627" y="320040"/>
                    </a:cubicBezTo>
                    <a:cubicBezTo>
                      <a:pt x="45720" y="305752"/>
                      <a:pt x="28575" y="285750"/>
                      <a:pt x="17145" y="260032"/>
                    </a:cubicBezTo>
                    <a:cubicBezTo>
                      <a:pt x="5715" y="234315"/>
                      <a:pt x="0" y="205740"/>
                      <a:pt x="0" y="173355"/>
                    </a:cubicBezTo>
                    <a:lnTo>
                      <a:pt x="0" y="168592"/>
                    </a:lnTo>
                    <a:cubicBezTo>
                      <a:pt x="0" y="136207"/>
                      <a:pt x="5715" y="106680"/>
                      <a:pt x="17145" y="81915"/>
                    </a:cubicBezTo>
                    <a:cubicBezTo>
                      <a:pt x="28575" y="56197"/>
                      <a:pt x="45720" y="36195"/>
                      <a:pt x="67627" y="21907"/>
                    </a:cubicBezTo>
                    <a:cubicBezTo>
                      <a:pt x="89535" y="7620"/>
                      <a:pt x="116205" y="0"/>
                      <a:pt x="146685" y="0"/>
                    </a:cubicBezTo>
                    <a:cubicBezTo>
                      <a:pt x="168593" y="0"/>
                      <a:pt x="187643" y="3810"/>
                      <a:pt x="205740" y="10477"/>
                    </a:cubicBezTo>
                    <a:cubicBezTo>
                      <a:pt x="223838" y="17145"/>
                      <a:pt x="238125" y="25717"/>
                      <a:pt x="250507" y="36195"/>
                    </a:cubicBezTo>
                    <a:lnTo>
                      <a:pt x="250507" y="107632"/>
                    </a:lnTo>
                    <a:lnTo>
                      <a:pt x="214313" y="107632"/>
                    </a:lnTo>
                    <a:lnTo>
                      <a:pt x="209550" y="55245"/>
                    </a:lnTo>
                    <a:cubicBezTo>
                      <a:pt x="204788" y="51435"/>
                      <a:pt x="199072" y="48577"/>
                      <a:pt x="192405" y="45720"/>
                    </a:cubicBezTo>
                    <a:cubicBezTo>
                      <a:pt x="185738" y="42863"/>
                      <a:pt x="179070" y="40957"/>
                      <a:pt x="171450" y="40005"/>
                    </a:cubicBezTo>
                    <a:cubicBezTo>
                      <a:pt x="163830" y="39052"/>
                      <a:pt x="155257" y="38100"/>
                      <a:pt x="146685" y="38100"/>
                    </a:cubicBezTo>
                    <a:cubicBezTo>
                      <a:pt x="124777" y="38100"/>
                      <a:pt x="106680" y="43815"/>
                      <a:pt x="91440" y="55245"/>
                    </a:cubicBezTo>
                    <a:cubicBezTo>
                      <a:pt x="76200" y="66675"/>
                      <a:pt x="64770" y="81915"/>
                      <a:pt x="57150" y="101917"/>
                    </a:cubicBezTo>
                    <a:cubicBezTo>
                      <a:pt x="49530" y="121920"/>
                      <a:pt x="45720" y="144780"/>
                      <a:pt x="45720" y="170497"/>
                    </a:cubicBezTo>
                    <a:lnTo>
                      <a:pt x="45720" y="176213"/>
                    </a:lnTo>
                    <a:cubicBezTo>
                      <a:pt x="45720" y="203835"/>
                      <a:pt x="49530" y="227647"/>
                      <a:pt x="58102" y="247650"/>
                    </a:cubicBezTo>
                    <a:cubicBezTo>
                      <a:pt x="66675" y="267652"/>
                      <a:pt x="78105" y="282893"/>
                      <a:pt x="94297" y="292418"/>
                    </a:cubicBezTo>
                    <a:cubicBezTo>
                      <a:pt x="110490" y="302895"/>
                      <a:pt x="129540" y="307657"/>
                      <a:pt x="152400" y="307657"/>
                    </a:cubicBezTo>
                    <a:cubicBezTo>
                      <a:pt x="162877" y="307657"/>
                      <a:pt x="173355" y="306705"/>
                      <a:pt x="183832" y="303847"/>
                    </a:cubicBezTo>
                    <a:cubicBezTo>
                      <a:pt x="194310" y="300990"/>
                      <a:pt x="202882" y="298132"/>
                      <a:pt x="209550" y="293370"/>
                    </a:cubicBezTo>
                    <a:lnTo>
                      <a:pt x="214313" y="246697"/>
                    </a:lnTo>
                    <a:lnTo>
                      <a:pt x="249555" y="246697"/>
                    </a:lnTo>
                    <a:lnTo>
                      <a:pt x="249555" y="319088"/>
                    </a:lnTo>
                    <a:cubicBezTo>
                      <a:pt x="237172" y="326707"/>
                      <a:pt x="221932" y="333375"/>
                      <a:pt x="204788" y="337185"/>
                    </a:cubicBezTo>
                    <a:cubicBezTo>
                      <a:pt x="187643" y="340043"/>
                      <a:pt x="170497" y="341947"/>
                      <a:pt x="151447" y="341947"/>
                    </a:cubicBezTo>
                    <a:close/>
                  </a:path>
                </a:pathLst>
              </a:custGeom>
              <a:solidFill>
                <a:srgbClr val="585860"/>
              </a:solidFill>
              <a:ln w="9525" cap="flat">
                <a:noFill/>
                <a:prstDash val="solid"/>
                <a:miter/>
              </a:ln>
            </p:spPr>
            <p:txBody>
              <a:bodyPr rtlCol="0" anchor="ctr"/>
              <a:lstStyle/>
              <a:p>
                <a:endParaRPr lang="en-IN"/>
              </a:p>
            </p:txBody>
          </p:sp>
          <p:sp>
            <p:nvSpPr>
              <p:cNvPr id="228" name="Freeform: Shape 227">
                <a:extLst>
                  <a:ext uri="{FF2B5EF4-FFF2-40B4-BE49-F238E27FC236}">
                    <a16:creationId xmlns:a16="http://schemas.microsoft.com/office/drawing/2014/main" xmlns="" id="{A9A081BB-BD57-1EC1-3325-758B99C07314}"/>
                  </a:ext>
                </a:extLst>
              </p:cNvPr>
              <p:cNvSpPr/>
              <p:nvPr/>
            </p:nvSpPr>
            <p:spPr>
              <a:xfrm>
                <a:off x="8234362" y="4816792"/>
                <a:ext cx="253364" cy="333375"/>
              </a:xfrm>
              <a:custGeom>
                <a:avLst/>
                <a:gdLst>
                  <a:gd name="connsiteX0" fmla="*/ 0 w 253364"/>
                  <a:gd name="connsiteY0" fmla="*/ 332422 h 333375"/>
                  <a:gd name="connsiteX1" fmla="*/ 0 w 253364"/>
                  <a:gd name="connsiteY1" fmla="*/ 303847 h 333375"/>
                  <a:gd name="connsiteX2" fmla="*/ 37148 w 253364"/>
                  <a:gd name="connsiteY2" fmla="*/ 297180 h 333375"/>
                  <a:gd name="connsiteX3" fmla="*/ 37148 w 253364"/>
                  <a:gd name="connsiteY3" fmla="*/ 35242 h 333375"/>
                  <a:gd name="connsiteX4" fmla="*/ 0 w 253364"/>
                  <a:gd name="connsiteY4" fmla="*/ 28575 h 333375"/>
                  <a:gd name="connsiteX5" fmla="*/ 0 w 253364"/>
                  <a:gd name="connsiteY5" fmla="*/ 0 h 333375"/>
                  <a:gd name="connsiteX6" fmla="*/ 246698 w 253364"/>
                  <a:gd name="connsiteY6" fmla="*/ 0 h 333375"/>
                  <a:gd name="connsiteX7" fmla="*/ 246698 w 253364"/>
                  <a:gd name="connsiteY7" fmla="*/ 80010 h 333375"/>
                  <a:gd name="connsiteX8" fmla="*/ 210502 w 253364"/>
                  <a:gd name="connsiteY8" fmla="*/ 80010 h 333375"/>
                  <a:gd name="connsiteX9" fmla="*/ 205740 w 253364"/>
                  <a:gd name="connsiteY9" fmla="*/ 34290 h 333375"/>
                  <a:gd name="connsiteX10" fmla="*/ 82868 w 253364"/>
                  <a:gd name="connsiteY10" fmla="*/ 34290 h 333375"/>
                  <a:gd name="connsiteX11" fmla="*/ 82868 w 253364"/>
                  <a:gd name="connsiteY11" fmla="*/ 142875 h 333375"/>
                  <a:gd name="connsiteX12" fmla="*/ 204788 w 253364"/>
                  <a:gd name="connsiteY12" fmla="*/ 142875 h 333375"/>
                  <a:gd name="connsiteX13" fmla="*/ 204788 w 253364"/>
                  <a:gd name="connsiteY13" fmla="*/ 178117 h 333375"/>
                  <a:gd name="connsiteX14" fmla="*/ 81915 w 253364"/>
                  <a:gd name="connsiteY14" fmla="*/ 178117 h 333375"/>
                  <a:gd name="connsiteX15" fmla="*/ 81915 w 253364"/>
                  <a:gd name="connsiteY15" fmla="*/ 299085 h 333375"/>
                  <a:gd name="connsiteX16" fmla="*/ 212407 w 253364"/>
                  <a:gd name="connsiteY16" fmla="*/ 299085 h 333375"/>
                  <a:gd name="connsiteX17" fmla="*/ 217170 w 253364"/>
                  <a:gd name="connsiteY17" fmla="*/ 253365 h 333375"/>
                  <a:gd name="connsiteX18" fmla="*/ 253365 w 253364"/>
                  <a:gd name="connsiteY18" fmla="*/ 253365 h 333375"/>
                  <a:gd name="connsiteX19" fmla="*/ 253365 w 253364"/>
                  <a:gd name="connsiteY19" fmla="*/ 333375 h 333375"/>
                  <a:gd name="connsiteX20" fmla="*/ 0 w 253364"/>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3364" h="333375">
                    <a:moveTo>
                      <a:pt x="0" y="332422"/>
                    </a:moveTo>
                    <a:lnTo>
                      <a:pt x="0" y="303847"/>
                    </a:lnTo>
                    <a:lnTo>
                      <a:pt x="37148" y="297180"/>
                    </a:lnTo>
                    <a:lnTo>
                      <a:pt x="37148" y="35242"/>
                    </a:lnTo>
                    <a:lnTo>
                      <a:pt x="0" y="28575"/>
                    </a:lnTo>
                    <a:lnTo>
                      <a:pt x="0" y="0"/>
                    </a:lnTo>
                    <a:lnTo>
                      <a:pt x="246698" y="0"/>
                    </a:lnTo>
                    <a:lnTo>
                      <a:pt x="246698" y="80010"/>
                    </a:lnTo>
                    <a:lnTo>
                      <a:pt x="210502" y="80010"/>
                    </a:lnTo>
                    <a:lnTo>
                      <a:pt x="205740" y="34290"/>
                    </a:lnTo>
                    <a:lnTo>
                      <a:pt x="82868" y="34290"/>
                    </a:lnTo>
                    <a:lnTo>
                      <a:pt x="82868" y="142875"/>
                    </a:lnTo>
                    <a:lnTo>
                      <a:pt x="204788" y="142875"/>
                    </a:lnTo>
                    <a:lnTo>
                      <a:pt x="204788" y="178117"/>
                    </a:lnTo>
                    <a:lnTo>
                      <a:pt x="81915" y="178117"/>
                    </a:lnTo>
                    <a:lnTo>
                      <a:pt x="81915" y="299085"/>
                    </a:lnTo>
                    <a:lnTo>
                      <a:pt x="212407" y="299085"/>
                    </a:lnTo>
                    <a:lnTo>
                      <a:pt x="217170" y="253365"/>
                    </a:lnTo>
                    <a:lnTo>
                      <a:pt x="253365" y="253365"/>
                    </a:lnTo>
                    <a:lnTo>
                      <a:pt x="253365"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229" name="Freeform: Shape 228">
                <a:extLst>
                  <a:ext uri="{FF2B5EF4-FFF2-40B4-BE49-F238E27FC236}">
                    <a16:creationId xmlns:a16="http://schemas.microsoft.com/office/drawing/2014/main" xmlns="" id="{5DBB24C5-99B5-9DFD-6AFC-244B399DD058}"/>
                  </a:ext>
                </a:extLst>
              </p:cNvPr>
              <p:cNvSpPr/>
              <p:nvPr/>
            </p:nvSpPr>
            <p:spPr>
              <a:xfrm>
                <a:off x="8567737" y="4816792"/>
                <a:ext cx="240030" cy="332422"/>
              </a:xfrm>
              <a:custGeom>
                <a:avLst/>
                <a:gdLst>
                  <a:gd name="connsiteX0" fmla="*/ 0 w 240030"/>
                  <a:gd name="connsiteY0" fmla="*/ 332422 h 332422"/>
                  <a:gd name="connsiteX1" fmla="*/ 0 w 240030"/>
                  <a:gd name="connsiteY1" fmla="*/ 303847 h 332422"/>
                  <a:gd name="connsiteX2" fmla="*/ 37148 w 240030"/>
                  <a:gd name="connsiteY2" fmla="*/ 297180 h 332422"/>
                  <a:gd name="connsiteX3" fmla="*/ 37148 w 240030"/>
                  <a:gd name="connsiteY3" fmla="*/ 35242 h 332422"/>
                  <a:gd name="connsiteX4" fmla="*/ 0 w 240030"/>
                  <a:gd name="connsiteY4" fmla="*/ 28575 h 332422"/>
                  <a:gd name="connsiteX5" fmla="*/ 0 w 240030"/>
                  <a:gd name="connsiteY5" fmla="*/ 0 h 332422"/>
                  <a:gd name="connsiteX6" fmla="*/ 37148 w 240030"/>
                  <a:gd name="connsiteY6" fmla="*/ 0 h 332422"/>
                  <a:gd name="connsiteX7" fmla="*/ 81915 w 240030"/>
                  <a:gd name="connsiteY7" fmla="*/ 0 h 332422"/>
                  <a:gd name="connsiteX8" fmla="*/ 119063 w 240030"/>
                  <a:gd name="connsiteY8" fmla="*/ 0 h 332422"/>
                  <a:gd name="connsiteX9" fmla="*/ 119063 w 240030"/>
                  <a:gd name="connsiteY9" fmla="*/ 28575 h 332422"/>
                  <a:gd name="connsiteX10" fmla="*/ 81915 w 240030"/>
                  <a:gd name="connsiteY10" fmla="*/ 35242 h 332422"/>
                  <a:gd name="connsiteX11" fmla="*/ 81915 w 240030"/>
                  <a:gd name="connsiteY11" fmla="*/ 298132 h 332422"/>
                  <a:gd name="connsiteX12" fmla="*/ 200025 w 240030"/>
                  <a:gd name="connsiteY12" fmla="*/ 298132 h 332422"/>
                  <a:gd name="connsiteX13" fmla="*/ 205740 w 240030"/>
                  <a:gd name="connsiteY13" fmla="*/ 245745 h 332422"/>
                  <a:gd name="connsiteX14" fmla="*/ 240030 w 240030"/>
                  <a:gd name="connsiteY14" fmla="*/ 245745 h 332422"/>
                  <a:gd name="connsiteX15" fmla="*/ 240030 w 240030"/>
                  <a:gd name="connsiteY15" fmla="*/ 332422 h 332422"/>
                  <a:gd name="connsiteX16" fmla="*/ 0 w 240030"/>
                  <a:gd name="connsiteY16" fmla="*/ 332422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0030" h="332422">
                    <a:moveTo>
                      <a:pt x="0" y="332422"/>
                    </a:moveTo>
                    <a:lnTo>
                      <a:pt x="0" y="303847"/>
                    </a:lnTo>
                    <a:lnTo>
                      <a:pt x="37148" y="297180"/>
                    </a:lnTo>
                    <a:lnTo>
                      <a:pt x="37148" y="35242"/>
                    </a:lnTo>
                    <a:lnTo>
                      <a:pt x="0" y="28575"/>
                    </a:lnTo>
                    <a:lnTo>
                      <a:pt x="0" y="0"/>
                    </a:lnTo>
                    <a:lnTo>
                      <a:pt x="37148" y="0"/>
                    </a:lnTo>
                    <a:lnTo>
                      <a:pt x="81915" y="0"/>
                    </a:lnTo>
                    <a:lnTo>
                      <a:pt x="119063" y="0"/>
                    </a:lnTo>
                    <a:lnTo>
                      <a:pt x="119063" y="28575"/>
                    </a:lnTo>
                    <a:lnTo>
                      <a:pt x="81915" y="35242"/>
                    </a:lnTo>
                    <a:lnTo>
                      <a:pt x="81915" y="298132"/>
                    </a:lnTo>
                    <a:lnTo>
                      <a:pt x="200025" y="298132"/>
                    </a:lnTo>
                    <a:lnTo>
                      <a:pt x="205740" y="245745"/>
                    </a:lnTo>
                    <a:lnTo>
                      <a:pt x="240030" y="245745"/>
                    </a:lnTo>
                    <a:lnTo>
                      <a:pt x="240030" y="332422"/>
                    </a:lnTo>
                    <a:lnTo>
                      <a:pt x="0" y="332422"/>
                    </a:lnTo>
                    <a:close/>
                  </a:path>
                </a:pathLst>
              </a:custGeom>
              <a:solidFill>
                <a:srgbClr val="585860"/>
              </a:solidFill>
              <a:ln w="9525" cap="flat">
                <a:noFill/>
                <a:prstDash val="solid"/>
                <a:miter/>
              </a:ln>
            </p:spPr>
            <p:txBody>
              <a:bodyPr rtlCol="0" anchor="ctr"/>
              <a:lstStyle/>
              <a:p>
                <a:endParaRPr lang="en-IN"/>
              </a:p>
            </p:txBody>
          </p:sp>
          <p:sp>
            <p:nvSpPr>
              <p:cNvPr id="230" name="Freeform: Shape 229">
                <a:extLst>
                  <a:ext uri="{FF2B5EF4-FFF2-40B4-BE49-F238E27FC236}">
                    <a16:creationId xmlns:a16="http://schemas.microsoft.com/office/drawing/2014/main" xmlns="" id="{F3ECDB7E-DF94-22AE-FCD9-0C04D4ADA175}"/>
                  </a:ext>
                </a:extLst>
              </p:cNvPr>
              <p:cNvSpPr/>
              <p:nvPr/>
            </p:nvSpPr>
            <p:spPr>
              <a:xfrm>
                <a:off x="8880157" y="4816792"/>
                <a:ext cx="240030" cy="332422"/>
              </a:xfrm>
              <a:custGeom>
                <a:avLst/>
                <a:gdLst>
                  <a:gd name="connsiteX0" fmla="*/ 0 w 240030"/>
                  <a:gd name="connsiteY0" fmla="*/ 332422 h 332422"/>
                  <a:gd name="connsiteX1" fmla="*/ 0 w 240030"/>
                  <a:gd name="connsiteY1" fmla="*/ 303847 h 332422"/>
                  <a:gd name="connsiteX2" fmla="*/ 37148 w 240030"/>
                  <a:gd name="connsiteY2" fmla="*/ 297180 h 332422"/>
                  <a:gd name="connsiteX3" fmla="*/ 37148 w 240030"/>
                  <a:gd name="connsiteY3" fmla="*/ 35242 h 332422"/>
                  <a:gd name="connsiteX4" fmla="*/ 0 w 240030"/>
                  <a:gd name="connsiteY4" fmla="*/ 28575 h 332422"/>
                  <a:gd name="connsiteX5" fmla="*/ 0 w 240030"/>
                  <a:gd name="connsiteY5" fmla="*/ 0 h 332422"/>
                  <a:gd name="connsiteX6" fmla="*/ 37148 w 240030"/>
                  <a:gd name="connsiteY6" fmla="*/ 0 h 332422"/>
                  <a:gd name="connsiteX7" fmla="*/ 81915 w 240030"/>
                  <a:gd name="connsiteY7" fmla="*/ 0 h 332422"/>
                  <a:gd name="connsiteX8" fmla="*/ 119063 w 240030"/>
                  <a:gd name="connsiteY8" fmla="*/ 0 h 332422"/>
                  <a:gd name="connsiteX9" fmla="*/ 119063 w 240030"/>
                  <a:gd name="connsiteY9" fmla="*/ 28575 h 332422"/>
                  <a:gd name="connsiteX10" fmla="*/ 81915 w 240030"/>
                  <a:gd name="connsiteY10" fmla="*/ 35242 h 332422"/>
                  <a:gd name="connsiteX11" fmla="*/ 81915 w 240030"/>
                  <a:gd name="connsiteY11" fmla="*/ 298132 h 332422"/>
                  <a:gd name="connsiteX12" fmla="*/ 200025 w 240030"/>
                  <a:gd name="connsiteY12" fmla="*/ 298132 h 332422"/>
                  <a:gd name="connsiteX13" fmla="*/ 205740 w 240030"/>
                  <a:gd name="connsiteY13" fmla="*/ 245745 h 332422"/>
                  <a:gd name="connsiteX14" fmla="*/ 240030 w 240030"/>
                  <a:gd name="connsiteY14" fmla="*/ 245745 h 332422"/>
                  <a:gd name="connsiteX15" fmla="*/ 240030 w 240030"/>
                  <a:gd name="connsiteY15" fmla="*/ 332422 h 332422"/>
                  <a:gd name="connsiteX16" fmla="*/ 0 w 240030"/>
                  <a:gd name="connsiteY16" fmla="*/ 332422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0030" h="332422">
                    <a:moveTo>
                      <a:pt x="0" y="332422"/>
                    </a:moveTo>
                    <a:lnTo>
                      <a:pt x="0" y="303847"/>
                    </a:lnTo>
                    <a:lnTo>
                      <a:pt x="37148" y="297180"/>
                    </a:lnTo>
                    <a:lnTo>
                      <a:pt x="37148" y="35242"/>
                    </a:lnTo>
                    <a:lnTo>
                      <a:pt x="0" y="28575"/>
                    </a:lnTo>
                    <a:lnTo>
                      <a:pt x="0" y="0"/>
                    </a:lnTo>
                    <a:lnTo>
                      <a:pt x="37148" y="0"/>
                    </a:lnTo>
                    <a:lnTo>
                      <a:pt x="81915" y="0"/>
                    </a:lnTo>
                    <a:lnTo>
                      <a:pt x="119063" y="0"/>
                    </a:lnTo>
                    <a:lnTo>
                      <a:pt x="119063" y="28575"/>
                    </a:lnTo>
                    <a:lnTo>
                      <a:pt x="81915" y="35242"/>
                    </a:lnTo>
                    <a:lnTo>
                      <a:pt x="81915" y="298132"/>
                    </a:lnTo>
                    <a:lnTo>
                      <a:pt x="200025" y="298132"/>
                    </a:lnTo>
                    <a:lnTo>
                      <a:pt x="205740" y="245745"/>
                    </a:lnTo>
                    <a:lnTo>
                      <a:pt x="240030" y="245745"/>
                    </a:lnTo>
                    <a:lnTo>
                      <a:pt x="240030" y="332422"/>
                    </a:lnTo>
                    <a:lnTo>
                      <a:pt x="0" y="332422"/>
                    </a:lnTo>
                    <a:close/>
                  </a:path>
                </a:pathLst>
              </a:custGeom>
              <a:solidFill>
                <a:srgbClr val="585860"/>
              </a:solidFill>
              <a:ln w="9525" cap="flat">
                <a:noFill/>
                <a:prstDash val="solid"/>
                <a:miter/>
              </a:ln>
            </p:spPr>
            <p:txBody>
              <a:bodyPr rtlCol="0" anchor="ctr"/>
              <a:lstStyle/>
              <a:p>
                <a:endParaRPr lang="en-IN"/>
              </a:p>
            </p:txBody>
          </p:sp>
          <p:sp>
            <p:nvSpPr>
              <p:cNvPr id="231" name="Freeform: Shape 230">
                <a:extLst>
                  <a:ext uri="{FF2B5EF4-FFF2-40B4-BE49-F238E27FC236}">
                    <a16:creationId xmlns:a16="http://schemas.microsoft.com/office/drawing/2014/main" xmlns="" id="{134705A1-B4BB-053B-5C20-F2E5EE5E5948}"/>
                  </a:ext>
                </a:extLst>
              </p:cNvPr>
              <p:cNvSpPr/>
              <p:nvPr/>
            </p:nvSpPr>
            <p:spPr>
              <a:xfrm>
                <a:off x="9191625" y="4816792"/>
                <a:ext cx="254317" cy="333375"/>
              </a:xfrm>
              <a:custGeom>
                <a:avLst/>
                <a:gdLst>
                  <a:gd name="connsiteX0" fmla="*/ 0 w 254317"/>
                  <a:gd name="connsiteY0" fmla="*/ 332422 h 333375"/>
                  <a:gd name="connsiteX1" fmla="*/ 0 w 254317"/>
                  <a:gd name="connsiteY1" fmla="*/ 303847 h 333375"/>
                  <a:gd name="connsiteX2" fmla="*/ 37148 w 254317"/>
                  <a:gd name="connsiteY2" fmla="*/ 297180 h 333375"/>
                  <a:gd name="connsiteX3" fmla="*/ 37148 w 254317"/>
                  <a:gd name="connsiteY3" fmla="*/ 35242 h 333375"/>
                  <a:gd name="connsiteX4" fmla="*/ 0 w 254317"/>
                  <a:gd name="connsiteY4" fmla="*/ 28575 h 333375"/>
                  <a:gd name="connsiteX5" fmla="*/ 0 w 254317"/>
                  <a:gd name="connsiteY5" fmla="*/ 0 h 333375"/>
                  <a:gd name="connsiteX6" fmla="*/ 246698 w 254317"/>
                  <a:gd name="connsiteY6" fmla="*/ 0 h 333375"/>
                  <a:gd name="connsiteX7" fmla="*/ 246698 w 254317"/>
                  <a:gd name="connsiteY7" fmla="*/ 80010 h 333375"/>
                  <a:gd name="connsiteX8" fmla="*/ 210502 w 254317"/>
                  <a:gd name="connsiteY8" fmla="*/ 80010 h 333375"/>
                  <a:gd name="connsiteX9" fmla="*/ 205740 w 254317"/>
                  <a:gd name="connsiteY9" fmla="*/ 34290 h 333375"/>
                  <a:gd name="connsiteX10" fmla="*/ 82868 w 254317"/>
                  <a:gd name="connsiteY10" fmla="*/ 34290 h 333375"/>
                  <a:gd name="connsiteX11" fmla="*/ 82868 w 254317"/>
                  <a:gd name="connsiteY11" fmla="*/ 142875 h 333375"/>
                  <a:gd name="connsiteX12" fmla="*/ 205740 w 254317"/>
                  <a:gd name="connsiteY12" fmla="*/ 142875 h 333375"/>
                  <a:gd name="connsiteX13" fmla="*/ 205740 w 254317"/>
                  <a:gd name="connsiteY13" fmla="*/ 178117 h 333375"/>
                  <a:gd name="connsiteX14" fmla="*/ 82868 w 254317"/>
                  <a:gd name="connsiteY14" fmla="*/ 178117 h 333375"/>
                  <a:gd name="connsiteX15" fmla="*/ 82868 w 254317"/>
                  <a:gd name="connsiteY15" fmla="*/ 299085 h 333375"/>
                  <a:gd name="connsiteX16" fmla="*/ 213360 w 254317"/>
                  <a:gd name="connsiteY16" fmla="*/ 299085 h 333375"/>
                  <a:gd name="connsiteX17" fmla="*/ 218123 w 254317"/>
                  <a:gd name="connsiteY17" fmla="*/ 253365 h 333375"/>
                  <a:gd name="connsiteX18" fmla="*/ 254318 w 254317"/>
                  <a:gd name="connsiteY18" fmla="*/ 253365 h 333375"/>
                  <a:gd name="connsiteX19" fmla="*/ 254318 w 254317"/>
                  <a:gd name="connsiteY19" fmla="*/ 333375 h 333375"/>
                  <a:gd name="connsiteX20" fmla="*/ 0 w 254317"/>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317" h="333375">
                    <a:moveTo>
                      <a:pt x="0" y="332422"/>
                    </a:moveTo>
                    <a:lnTo>
                      <a:pt x="0" y="303847"/>
                    </a:lnTo>
                    <a:lnTo>
                      <a:pt x="37148" y="297180"/>
                    </a:lnTo>
                    <a:lnTo>
                      <a:pt x="37148" y="35242"/>
                    </a:lnTo>
                    <a:lnTo>
                      <a:pt x="0" y="28575"/>
                    </a:lnTo>
                    <a:lnTo>
                      <a:pt x="0" y="0"/>
                    </a:lnTo>
                    <a:lnTo>
                      <a:pt x="246698" y="0"/>
                    </a:lnTo>
                    <a:lnTo>
                      <a:pt x="246698" y="80010"/>
                    </a:lnTo>
                    <a:lnTo>
                      <a:pt x="210502" y="80010"/>
                    </a:lnTo>
                    <a:lnTo>
                      <a:pt x="205740" y="34290"/>
                    </a:lnTo>
                    <a:lnTo>
                      <a:pt x="82868" y="34290"/>
                    </a:lnTo>
                    <a:lnTo>
                      <a:pt x="82868" y="142875"/>
                    </a:lnTo>
                    <a:lnTo>
                      <a:pt x="205740" y="142875"/>
                    </a:lnTo>
                    <a:lnTo>
                      <a:pt x="205740" y="178117"/>
                    </a:lnTo>
                    <a:lnTo>
                      <a:pt x="82868" y="178117"/>
                    </a:lnTo>
                    <a:lnTo>
                      <a:pt x="82868" y="299085"/>
                    </a:lnTo>
                    <a:lnTo>
                      <a:pt x="213360" y="299085"/>
                    </a:lnTo>
                    <a:lnTo>
                      <a:pt x="218123" y="253365"/>
                    </a:lnTo>
                    <a:lnTo>
                      <a:pt x="254318" y="253365"/>
                    </a:lnTo>
                    <a:lnTo>
                      <a:pt x="254318"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232" name="Freeform: Shape 231">
                <a:extLst>
                  <a:ext uri="{FF2B5EF4-FFF2-40B4-BE49-F238E27FC236}">
                    <a16:creationId xmlns:a16="http://schemas.microsoft.com/office/drawing/2014/main" xmlns="" id="{2699AD1D-9B74-316D-70CB-50F2502560BB}"/>
                  </a:ext>
                </a:extLst>
              </p:cNvPr>
              <p:cNvSpPr/>
              <p:nvPr/>
            </p:nvSpPr>
            <p:spPr>
              <a:xfrm>
                <a:off x="9525952" y="4816792"/>
                <a:ext cx="324802" cy="332422"/>
              </a:xfrm>
              <a:custGeom>
                <a:avLst/>
                <a:gdLst>
                  <a:gd name="connsiteX0" fmla="*/ 0 w 324802"/>
                  <a:gd name="connsiteY0" fmla="*/ 332422 h 332422"/>
                  <a:gd name="connsiteX1" fmla="*/ 0 w 324802"/>
                  <a:gd name="connsiteY1" fmla="*/ 303847 h 332422"/>
                  <a:gd name="connsiteX2" fmla="*/ 37148 w 324802"/>
                  <a:gd name="connsiteY2" fmla="*/ 297180 h 332422"/>
                  <a:gd name="connsiteX3" fmla="*/ 37148 w 324802"/>
                  <a:gd name="connsiteY3" fmla="*/ 35242 h 332422"/>
                  <a:gd name="connsiteX4" fmla="*/ 0 w 324802"/>
                  <a:gd name="connsiteY4" fmla="*/ 28575 h 332422"/>
                  <a:gd name="connsiteX5" fmla="*/ 0 w 324802"/>
                  <a:gd name="connsiteY5" fmla="*/ 0 h 332422"/>
                  <a:gd name="connsiteX6" fmla="*/ 37148 w 324802"/>
                  <a:gd name="connsiteY6" fmla="*/ 0 h 332422"/>
                  <a:gd name="connsiteX7" fmla="*/ 82868 w 324802"/>
                  <a:gd name="connsiteY7" fmla="*/ 0 h 332422"/>
                  <a:gd name="connsiteX8" fmla="*/ 245745 w 324802"/>
                  <a:gd name="connsiteY8" fmla="*/ 259080 h 332422"/>
                  <a:gd name="connsiteX9" fmla="*/ 246698 w 324802"/>
                  <a:gd name="connsiteY9" fmla="*/ 259080 h 332422"/>
                  <a:gd name="connsiteX10" fmla="*/ 246698 w 324802"/>
                  <a:gd name="connsiteY10" fmla="*/ 35242 h 332422"/>
                  <a:gd name="connsiteX11" fmla="*/ 205740 w 324802"/>
                  <a:gd name="connsiteY11" fmla="*/ 28575 h 332422"/>
                  <a:gd name="connsiteX12" fmla="*/ 205740 w 324802"/>
                  <a:gd name="connsiteY12" fmla="*/ 0 h 332422"/>
                  <a:gd name="connsiteX13" fmla="*/ 287655 w 324802"/>
                  <a:gd name="connsiteY13" fmla="*/ 0 h 332422"/>
                  <a:gd name="connsiteX14" fmla="*/ 324803 w 324802"/>
                  <a:gd name="connsiteY14" fmla="*/ 0 h 332422"/>
                  <a:gd name="connsiteX15" fmla="*/ 324803 w 324802"/>
                  <a:gd name="connsiteY15" fmla="*/ 28575 h 332422"/>
                  <a:gd name="connsiteX16" fmla="*/ 287655 w 324802"/>
                  <a:gd name="connsiteY16" fmla="*/ 35242 h 332422"/>
                  <a:gd name="connsiteX17" fmla="*/ 287655 w 324802"/>
                  <a:gd name="connsiteY17" fmla="*/ 332422 h 332422"/>
                  <a:gd name="connsiteX18" fmla="*/ 246698 w 324802"/>
                  <a:gd name="connsiteY18" fmla="*/ 332422 h 332422"/>
                  <a:gd name="connsiteX19" fmla="*/ 79058 w 324802"/>
                  <a:gd name="connsiteY19" fmla="*/ 71438 h 332422"/>
                  <a:gd name="connsiteX20" fmla="*/ 78105 w 324802"/>
                  <a:gd name="connsiteY20" fmla="*/ 71438 h 332422"/>
                  <a:gd name="connsiteX21" fmla="*/ 78105 w 324802"/>
                  <a:gd name="connsiteY21" fmla="*/ 296227 h 332422"/>
                  <a:gd name="connsiteX22" fmla="*/ 119063 w 324802"/>
                  <a:gd name="connsiteY22" fmla="*/ 302895 h 332422"/>
                  <a:gd name="connsiteX23" fmla="*/ 119063 w 324802"/>
                  <a:gd name="connsiteY23" fmla="*/ 331470 h 332422"/>
                  <a:gd name="connsiteX24" fmla="*/ 0 w 324802"/>
                  <a:gd name="connsiteY24" fmla="*/ 331470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24802" h="332422">
                    <a:moveTo>
                      <a:pt x="0" y="332422"/>
                    </a:moveTo>
                    <a:lnTo>
                      <a:pt x="0" y="303847"/>
                    </a:lnTo>
                    <a:lnTo>
                      <a:pt x="37148" y="297180"/>
                    </a:lnTo>
                    <a:lnTo>
                      <a:pt x="37148" y="35242"/>
                    </a:lnTo>
                    <a:lnTo>
                      <a:pt x="0" y="28575"/>
                    </a:lnTo>
                    <a:lnTo>
                      <a:pt x="0" y="0"/>
                    </a:lnTo>
                    <a:lnTo>
                      <a:pt x="37148" y="0"/>
                    </a:lnTo>
                    <a:lnTo>
                      <a:pt x="82868" y="0"/>
                    </a:lnTo>
                    <a:lnTo>
                      <a:pt x="245745" y="259080"/>
                    </a:lnTo>
                    <a:lnTo>
                      <a:pt x="246698" y="259080"/>
                    </a:lnTo>
                    <a:lnTo>
                      <a:pt x="246698" y="35242"/>
                    </a:lnTo>
                    <a:lnTo>
                      <a:pt x="205740" y="28575"/>
                    </a:lnTo>
                    <a:lnTo>
                      <a:pt x="205740" y="0"/>
                    </a:lnTo>
                    <a:lnTo>
                      <a:pt x="287655" y="0"/>
                    </a:lnTo>
                    <a:lnTo>
                      <a:pt x="324803" y="0"/>
                    </a:lnTo>
                    <a:lnTo>
                      <a:pt x="324803" y="28575"/>
                    </a:lnTo>
                    <a:lnTo>
                      <a:pt x="287655" y="35242"/>
                    </a:lnTo>
                    <a:lnTo>
                      <a:pt x="287655" y="332422"/>
                    </a:lnTo>
                    <a:lnTo>
                      <a:pt x="246698" y="332422"/>
                    </a:lnTo>
                    <a:lnTo>
                      <a:pt x="79058" y="71438"/>
                    </a:lnTo>
                    <a:lnTo>
                      <a:pt x="78105" y="71438"/>
                    </a:lnTo>
                    <a:lnTo>
                      <a:pt x="78105" y="296227"/>
                    </a:lnTo>
                    <a:lnTo>
                      <a:pt x="119063" y="302895"/>
                    </a:lnTo>
                    <a:lnTo>
                      <a:pt x="119063" y="331470"/>
                    </a:lnTo>
                    <a:lnTo>
                      <a:pt x="0" y="331470"/>
                    </a:lnTo>
                    <a:close/>
                  </a:path>
                </a:pathLst>
              </a:custGeom>
              <a:solidFill>
                <a:srgbClr val="585860"/>
              </a:solidFill>
              <a:ln w="9525" cap="flat">
                <a:noFill/>
                <a:prstDash val="solid"/>
                <a:miter/>
              </a:ln>
            </p:spPr>
            <p:txBody>
              <a:bodyPr rtlCol="0" anchor="ctr"/>
              <a:lstStyle/>
              <a:p>
                <a:endParaRPr lang="en-IN"/>
              </a:p>
            </p:txBody>
          </p:sp>
          <p:sp>
            <p:nvSpPr>
              <p:cNvPr id="233" name="Freeform: Shape 232">
                <a:extLst>
                  <a:ext uri="{FF2B5EF4-FFF2-40B4-BE49-F238E27FC236}">
                    <a16:creationId xmlns:a16="http://schemas.microsoft.com/office/drawing/2014/main" xmlns="" id="{5DB2092B-6347-B54C-0A32-13824EE86A6B}"/>
                  </a:ext>
                </a:extLst>
              </p:cNvPr>
              <p:cNvSpPr/>
              <p:nvPr/>
            </p:nvSpPr>
            <p:spPr>
              <a:xfrm>
                <a:off x="9923144" y="4812029"/>
                <a:ext cx="250507" cy="341947"/>
              </a:xfrm>
              <a:custGeom>
                <a:avLst/>
                <a:gdLst>
                  <a:gd name="connsiteX0" fmla="*/ 151448 w 250507"/>
                  <a:gd name="connsiteY0" fmla="*/ 341947 h 341947"/>
                  <a:gd name="connsiteX1" fmla="*/ 67628 w 250507"/>
                  <a:gd name="connsiteY1" fmla="*/ 320040 h 341947"/>
                  <a:gd name="connsiteX2" fmla="*/ 17145 w 250507"/>
                  <a:gd name="connsiteY2" fmla="*/ 260032 h 341947"/>
                  <a:gd name="connsiteX3" fmla="*/ 0 w 250507"/>
                  <a:gd name="connsiteY3" fmla="*/ 173355 h 341947"/>
                  <a:gd name="connsiteX4" fmla="*/ 0 w 250507"/>
                  <a:gd name="connsiteY4" fmla="*/ 168592 h 341947"/>
                  <a:gd name="connsiteX5" fmla="*/ 17145 w 250507"/>
                  <a:gd name="connsiteY5" fmla="*/ 81915 h 341947"/>
                  <a:gd name="connsiteX6" fmla="*/ 67628 w 250507"/>
                  <a:gd name="connsiteY6" fmla="*/ 21907 h 341947"/>
                  <a:gd name="connsiteX7" fmla="*/ 146685 w 250507"/>
                  <a:gd name="connsiteY7" fmla="*/ 0 h 341947"/>
                  <a:gd name="connsiteX8" fmla="*/ 205740 w 250507"/>
                  <a:gd name="connsiteY8" fmla="*/ 10477 h 341947"/>
                  <a:gd name="connsiteX9" fmla="*/ 250507 w 250507"/>
                  <a:gd name="connsiteY9" fmla="*/ 36195 h 341947"/>
                  <a:gd name="connsiteX10" fmla="*/ 250507 w 250507"/>
                  <a:gd name="connsiteY10" fmla="*/ 107632 h 341947"/>
                  <a:gd name="connsiteX11" fmla="*/ 214313 w 250507"/>
                  <a:gd name="connsiteY11" fmla="*/ 107632 h 341947"/>
                  <a:gd name="connsiteX12" fmla="*/ 209550 w 250507"/>
                  <a:gd name="connsiteY12" fmla="*/ 55245 h 341947"/>
                  <a:gd name="connsiteX13" fmla="*/ 192405 w 250507"/>
                  <a:gd name="connsiteY13" fmla="*/ 45720 h 341947"/>
                  <a:gd name="connsiteX14" fmla="*/ 171450 w 250507"/>
                  <a:gd name="connsiteY14" fmla="*/ 40005 h 341947"/>
                  <a:gd name="connsiteX15" fmla="*/ 146685 w 250507"/>
                  <a:gd name="connsiteY15" fmla="*/ 38100 h 341947"/>
                  <a:gd name="connsiteX16" fmla="*/ 91440 w 250507"/>
                  <a:gd name="connsiteY16" fmla="*/ 55245 h 341947"/>
                  <a:gd name="connsiteX17" fmla="*/ 57150 w 250507"/>
                  <a:gd name="connsiteY17" fmla="*/ 101917 h 341947"/>
                  <a:gd name="connsiteX18" fmla="*/ 45720 w 250507"/>
                  <a:gd name="connsiteY18" fmla="*/ 170497 h 341947"/>
                  <a:gd name="connsiteX19" fmla="*/ 45720 w 250507"/>
                  <a:gd name="connsiteY19" fmla="*/ 176213 h 341947"/>
                  <a:gd name="connsiteX20" fmla="*/ 58103 w 250507"/>
                  <a:gd name="connsiteY20" fmla="*/ 247650 h 341947"/>
                  <a:gd name="connsiteX21" fmla="*/ 94298 w 250507"/>
                  <a:gd name="connsiteY21" fmla="*/ 292418 h 341947"/>
                  <a:gd name="connsiteX22" fmla="*/ 152400 w 250507"/>
                  <a:gd name="connsiteY22" fmla="*/ 307657 h 341947"/>
                  <a:gd name="connsiteX23" fmla="*/ 183832 w 250507"/>
                  <a:gd name="connsiteY23" fmla="*/ 303847 h 341947"/>
                  <a:gd name="connsiteX24" fmla="*/ 209550 w 250507"/>
                  <a:gd name="connsiteY24" fmla="*/ 293370 h 341947"/>
                  <a:gd name="connsiteX25" fmla="*/ 214313 w 250507"/>
                  <a:gd name="connsiteY25" fmla="*/ 246697 h 341947"/>
                  <a:gd name="connsiteX26" fmla="*/ 249555 w 250507"/>
                  <a:gd name="connsiteY26" fmla="*/ 246697 h 341947"/>
                  <a:gd name="connsiteX27" fmla="*/ 249555 w 250507"/>
                  <a:gd name="connsiteY27" fmla="*/ 319088 h 341947"/>
                  <a:gd name="connsiteX28" fmla="*/ 204788 w 250507"/>
                  <a:gd name="connsiteY28" fmla="*/ 337185 h 341947"/>
                  <a:gd name="connsiteX29" fmla="*/ 151448 w 250507"/>
                  <a:gd name="connsiteY29" fmla="*/ 341947 h 34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50507" h="341947">
                    <a:moveTo>
                      <a:pt x="151448" y="341947"/>
                    </a:moveTo>
                    <a:cubicBezTo>
                      <a:pt x="118110" y="341947"/>
                      <a:pt x="90488" y="334327"/>
                      <a:pt x="67628" y="320040"/>
                    </a:cubicBezTo>
                    <a:cubicBezTo>
                      <a:pt x="45720" y="305752"/>
                      <a:pt x="28575" y="285750"/>
                      <a:pt x="17145" y="260032"/>
                    </a:cubicBezTo>
                    <a:cubicBezTo>
                      <a:pt x="5715" y="234315"/>
                      <a:pt x="0" y="205740"/>
                      <a:pt x="0" y="173355"/>
                    </a:cubicBezTo>
                    <a:lnTo>
                      <a:pt x="0" y="168592"/>
                    </a:lnTo>
                    <a:cubicBezTo>
                      <a:pt x="0" y="136207"/>
                      <a:pt x="5715" y="106680"/>
                      <a:pt x="17145" y="81915"/>
                    </a:cubicBezTo>
                    <a:cubicBezTo>
                      <a:pt x="28575" y="56197"/>
                      <a:pt x="45720" y="36195"/>
                      <a:pt x="67628" y="21907"/>
                    </a:cubicBezTo>
                    <a:cubicBezTo>
                      <a:pt x="89535" y="7620"/>
                      <a:pt x="116205" y="0"/>
                      <a:pt x="146685" y="0"/>
                    </a:cubicBezTo>
                    <a:cubicBezTo>
                      <a:pt x="168593" y="0"/>
                      <a:pt x="187643" y="3810"/>
                      <a:pt x="205740" y="10477"/>
                    </a:cubicBezTo>
                    <a:cubicBezTo>
                      <a:pt x="223838" y="17145"/>
                      <a:pt x="238126" y="25717"/>
                      <a:pt x="250507" y="36195"/>
                    </a:cubicBezTo>
                    <a:lnTo>
                      <a:pt x="250507" y="107632"/>
                    </a:lnTo>
                    <a:lnTo>
                      <a:pt x="214313" y="107632"/>
                    </a:lnTo>
                    <a:lnTo>
                      <a:pt x="209550" y="55245"/>
                    </a:lnTo>
                    <a:cubicBezTo>
                      <a:pt x="204788" y="51435"/>
                      <a:pt x="199073" y="48577"/>
                      <a:pt x="192405" y="45720"/>
                    </a:cubicBezTo>
                    <a:cubicBezTo>
                      <a:pt x="185738" y="42863"/>
                      <a:pt x="179070" y="40957"/>
                      <a:pt x="171450" y="40005"/>
                    </a:cubicBezTo>
                    <a:cubicBezTo>
                      <a:pt x="163830" y="39052"/>
                      <a:pt x="155257" y="38100"/>
                      <a:pt x="146685" y="38100"/>
                    </a:cubicBezTo>
                    <a:cubicBezTo>
                      <a:pt x="124778" y="38100"/>
                      <a:pt x="106680" y="43815"/>
                      <a:pt x="91440" y="55245"/>
                    </a:cubicBezTo>
                    <a:cubicBezTo>
                      <a:pt x="76200" y="66675"/>
                      <a:pt x="64770" y="81915"/>
                      <a:pt x="57150" y="101917"/>
                    </a:cubicBezTo>
                    <a:cubicBezTo>
                      <a:pt x="49530" y="121920"/>
                      <a:pt x="45720" y="144780"/>
                      <a:pt x="45720" y="170497"/>
                    </a:cubicBezTo>
                    <a:lnTo>
                      <a:pt x="45720" y="176213"/>
                    </a:lnTo>
                    <a:cubicBezTo>
                      <a:pt x="45720" y="203835"/>
                      <a:pt x="49530" y="227647"/>
                      <a:pt x="58103" y="247650"/>
                    </a:cubicBezTo>
                    <a:cubicBezTo>
                      <a:pt x="66675" y="267652"/>
                      <a:pt x="78105" y="282893"/>
                      <a:pt x="94298" y="292418"/>
                    </a:cubicBezTo>
                    <a:cubicBezTo>
                      <a:pt x="110490" y="302895"/>
                      <a:pt x="129540" y="307657"/>
                      <a:pt x="152400" y="307657"/>
                    </a:cubicBezTo>
                    <a:cubicBezTo>
                      <a:pt x="162878" y="307657"/>
                      <a:pt x="173355" y="306705"/>
                      <a:pt x="183832" y="303847"/>
                    </a:cubicBezTo>
                    <a:cubicBezTo>
                      <a:pt x="194310" y="300990"/>
                      <a:pt x="202882" y="298132"/>
                      <a:pt x="209550" y="293370"/>
                    </a:cubicBezTo>
                    <a:lnTo>
                      <a:pt x="214313" y="246697"/>
                    </a:lnTo>
                    <a:lnTo>
                      <a:pt x="249555" y="246697"/>
                    </a:lnTo>
                    <a:lnTo>
                      <a:pt x="249555" y="319088"/>
                    </a:lnTo>
                    <a:cubicBezTo>
                      <a:pt x="237172" y="326707"/>
                      <a:pt x="221932" y="333375"/>
                      <a:pt x="204788" y="337185"/>
                    </a:cubicBezTo>
                    <a:cubicBezTo>
                      <a:pt x="188595" y="340043"/>
                      <a:pt x="170498" y="341947"/>
                      <a:pt x="151448" y="341947"/>
                    </a:cubicBezTo>
                    <a:close/>
                  </a:path>
                </a:pathLst>
              </a:custGeom>
              <a:solidFill>
                <a:srgbClr val="585860"/>
              </a:solidFill>
              <a:ln w="9525" cap="flat">
                <a:noFill/>
                <a:prstDash val="solid"/>
                <a:miter/>
              </a:ln>
            </p:spPr>
            <p:txBody>
              <a:bodyPr rtlCol="0" anchor="ctr"/>
              <a:lstStyle/>
              <a:p>
                <a:endParaRPr lang="en-IN"/>
              </a:p>
            </p:txBody>
          </p:sp>
          <p:sp>
            <p:nvSpPr>
              <p:cNvPr id="234" name="Freeform: Shape 233">
                <a:extLst>
                  <a:ext uri="{FF2B5EF4-FFF2-40B4-BE49-F238E27FC236}">
                    <a16:creationId xmlns:a16="http://schemas.microsoft.com/office/drawing/2014/main" xmlns="" id="{1AB7F0A3-1B17-7BAF-E27C-5A8947056A67}"/>
                  </a:ext>
                </a:extLst>
              </p:cNvPr>
              <p:cNvSpPr/>
              <p:nvPr/>
            </p:nvSpPr>
            <p:spPr>
              <a:xfrm>
                <a:off x="10254614" y="4816792"/>
                <a:ext cx="254318" cy="333375"/>
              </a:xfrm>
              <a:custGeom>
                <a:avLst/>
                <a:gdLst>
                  <a:gd name="connsiteX0" fmla="*/ 0 w 254318"/>
                  <a:gd name="connsiteY0" fmla="*/ 332422 h 333375"/>
                  <a:gd name="connsiteX1" fmla="*/ 0 w 254318"/>
                  <a:gd name="connsiteY1" fmla="*/ 303847 h 333375"/>
                  <a:gd name="connsiteX2" fmla="*/ 37148 w 254318"/>
                  <a:gd name="connsiteY2" fmla="*/ 297180 h 333375"/>
                  <a:gd name="connsiteX3" fmla="*/ 37148 w 254318"/>
                  <a:gd name="connsiteY3" fmla="*/ 35242 h 333375"/>
                  <a:gd name="connsiteX4" fmla="*/ 0 w 254318"/>
                  <a:gd name="connsiteY4" fmla="*/ 28575 h 333375"/>
                  <a:gd name="connsiteX5" fmla="*/ 0 w 254318"/>
                  <a:gd name="connsiteY5" fmla="*/ 0 h 333375"/>
                  <a:gd name="connsiteX6" fmla="*/ 246698 w 254318"/>
                  <a:gd name="connsiteY6" fmla="*/ 0 h 333375"/>
                  <a:gd name="connsiteX7" fmla="*/ 246698 w 254318"/>
                  <a:gd name="connsiteY7" fmla="*/ 80010 h 333375"/>
                  <a:gd name="connsiteX8" fmla="*/ 210502 w 254318"/>
                  <a:gd name="connsiteY8" fmla="*/ 80010 h 333375"/>
                  <a:gd name="connsiteX9" fmla="*/ 205740 w 254318"/>
                  <a:gd name="connsiteY9" fmla="*/ 34290 h 333375"/>
                  <a:gd name="connsiteX10" fmla="*/ 82868 w 254318"/>
                  <a:gd name="connsiteY10" fmla="*/ 34290 h 333375"/>
                  <a:gd name="connsiteX11" fmla="*/ 82868 w 254318"/>
                  <a:gd name="connsiteY11" fmla="*/ 142875 h 333375"/>
                  <a:gd name="connsiteX12" fmla="*/ 205740 w 254318"/>
                  <a:gd name="connsiteY12" fmla="*/ 142875 h 333375"/>
                  <a:gd name="connsiteX13" fmla="*/ 205740 w 254318"/>
                  <a:gd name="connsiteY13" fmla="*/ 178117 h 333375"/>
                  <a:gd name="connsiteX14" fmla="*/ 82868 w 254318"/>
                  <a:gd name="connsiteY14" fmla="*/ 178117 h 333375"/>
                  <a:gd name="connsiteX15" fmla="*/ 82868 w 254318"/>
                  <a:gd name="connsiteY15" fmla="*/ 299085 h 333375"/>
                  <a:gd name="connsiteX16" fmla="*/ 213360 w 254318"/>
                  <a:gd name="connsiteY16" fmla="*/ 299085 h 333375"/>
                  <a:gd name="connsiteX17" fmla="*/ 218123 w 254318"/>
                  <a:gd name="connsiteY17" fmla="*/ 253365 h 333375"/>
                  <a:gd name="connsiteX18" fmla="*/ 254318 w 254318"/>
                  <a:gd name="connsiteY18" fmla="*/ 253365 h 333375"/>
                  <a:gd name="connsiteX19" fmla="*/ 254318 w 254318"/>
                  <a:gd name="connsiteY19" fmla="*/ 333375 h 333375"/>
                  <a:gd name="connsiteX20" fmla="*/ 0 w 254318"/>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318" h="333375">
                    <a:moveTo>
                      <a:pt x="0" y="332422"/>
                    </a:moveTo>
                    <a:lnTo>
                      <a:pt x="0" y="303847"/>
                    </a:lnTo>
                    <a:lnTo>
                      <a:pt x="37148" y="297180"/>
                    </a:lnTo>
                    <a:lnTo>
                      <a:pt x="37148" y="35242"/>
                    </a:lnTo>
                    <a:lnTo>
                      <a:pt x="0" y="28575"/>
                    </a:lnTo>
                    <a:lnTo>
                      <a:pt x="0" y="0"/>
                    </a:lnTo>
                    <a:lnTo>
                      <a:pt x="246698" y="0"/>
                    </a:lnTo>
                    <a:lnTo>
                      <a:pt x="246698" y="80010"/>
                    </a:lnTo>
                    <a:lnTo>
                      <a:pt x="210502" y="80010"/>
                    </a:lnTo>
                    <a:lnTo>
                      <a:pt x="205740" y="34290"/>
                    </a:lnTo>
                    <a:lnTo>
                      <a:pt x="82868" y="34290"/>
                    </a:lnTo>
                    <a:lnTo>
                      <a:pt x="82868" y="142875"/>
                    </a:lnTo>
                    <a:lnTo>
                      <a:pt x="205740" y="142875"/>
                    </a:lnTo>
                    <a:lnTo>
                      <a:pt x="205740" y="178117"/>
                    </a:lnTo>
                    <a:lnTo>
                      <a:pt x="82868" y="178117"/>
                    </a:lnTo>
                    <a:lnTo>
                      <a:pt x="82868" y="299085"/>
                    </a:lnTo>
                    <a:lnTo>
                      <a:pt x="213360" y="299085"/>
                    </a:lnTo>
                    <a:lnTo>
                      <a:pt x="218123" y="253365"/>
                    </a:lnTo>
                    <a:lnTo>
                      <a:pt x="254318" y="253365"/>
                    </a:lnTo>
                    <a:lnTo>
                      <a:pt x="254318" y="333375"/>
                    </a:lnTo>
                    <a:lnTo>
                      <a:pt x="0" y="333375"/>
                    </a:lnTo>
                    <a:close/>
                  </a:path>
                </a:pathLst>
              </a:custGeom>
              <a:solidFill>
                <a:srgbClr val="585860"/>
              </a:solidFill>
              <a:ln w="9525" cap="flat">
                <a:noFill/>
                <a:prstDash val="solid"/>
                <a:miter/>
              </a:ln>
            </p:spPr>
            <p:txBody>
              <a:bodyPr rtlCol="0" anchor="ctr"/>
              <a:lstStyle/>
              <a:p>
                <a:endParaRPr lang="en-IN"/>
              </a:p>
            </p:txBody>
          </p:sp>
        </p:grpSp>
        <p:sp>
          <p:nvSpPr>
            <p:cNvPr id="107" name="Freeform: Shape 106">
              <a:extLst>
                <a:ext uri="{FF2B5EF4-FFF2-40B4-BE49-F238E27FC236}">
                  <a16:creationId xmlns:a16="http://schemas.microsoft.com/office/drawing/2014/main" xmlns="" id="{A5240395-3D14-1ACD-652B-4DD2A6A45EDD}"/>
                </a:ext>
              </a:extLst>
            </p:cNvPr>
            <p:cNvSpPr/>
            <p:nvPr/>
          </p:nvSpPr>
          <p:spPr>
            <a:xfrm>
              <a:off x="4805362" y="3369944"/>
              <a:ext cx="5995987" cy="20954"/>
            </a:xfrm>
            <a:custGeom>
              <a:avLst/>
              <a:gdLst>
                <a:gd name="connsiteX0" fmla="*/ 0 w 5995987"/>
                <a:gd name="connsiteY0" fmla="*/ 0 h 20954"/>
                <a:gd name="connsiteX1" fmla="*/ 5995988 w 5995987"/>
                <a:gd name="connsiteY1" fmla="*/ 0 h 20954"/>
                <a:gd name="connsiteX2" fmla="*/ 5995988 w 5995987"/>
                <a:gd name="connsiteY2" fmla="*/ 20955 h 20954"/>
                <a:gd name="connsiteX3" fmla="*/ 0 w 5995987"/>
                <a:gd name="connsiteY3" fmla="*/ 20955 h 20954"/>
              </a:gdLst>
              <a:ahLst/>
              <a:cxnLst>
                <a:cxn ang="0">
                  <a:pos x="connsiteX0" y="connsiteY0"/>
                </a:cxn>
                <a:cxn ang="0">
                  <a:pos x="connsiteX1" y="connsiteY1"/>
                </a:cxn>
                <a:cxn ang="0">
                  <a:pos x="connsiteX2" y="connsiteY2"/>
                </a:cxn>
                <a:cxn ang="0">
                  <a:pos x="connsiteX3" y="connsiteY3"/>
                </a:cxn>
              </a:cxnLst>
              <a:rect l="l" t="t" r="r" b="b"/>
              <a:pathLst>
                <a:path w="5995987" h="20954">
                  <a:moveTo>
                    <a:pt x="0" y="0"/>
                  </a:moveTo>
                  <a:lnTo>
                    <a:pt x="5995988" y="0"/>
                  </a:lnTo>
                  <a:lnTo>
                    <a:pt x="5995988" y="20955"/>
                  </a:lnTo>
                  <a:lnTo>
                    <a:pt x="0" y="20955"/>
                  </a:lnTo>
                  <a:close/>
                </a:path>
              </a:pathLst>
            </a:custGeom>
            <a:solidFill>
              <a:srgbClr val="585860"/>
            </a:solidFill>
            <a:ln w="9525" cap="flat">
              <a:noFill/>
              <a:prstDash val="solid"/>
              <a:miter/>
            </a:ln>
          </p:spPr>
          <p:txBody>
            <a:bodyPr rtlCol="0" anchor="ctr"/>
            <a:lstStyle/>
            <a:p>
              <a:endParaRPr lang="en-IN"/>
            </a:p>
          </p:txBody>
        </p:sp>
      </p:grpSp>
    </p:spTree>
    <p:extLst>
      <p:ext uri="{BB962C8B-B14F-4D97-AF65-F5344CB8AC3E}">
        <p14:creationId xmlns:p14="http://schemas.microsoft.com/office/powerpoint/2010/main" xmlns="" val="4780501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pPr/>
              <a:t>3/6/2023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pPr/>
              <a:t>3/6/2023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pPr/>
              <a:t>3/6/2023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pPr/>
              <a:t>3/6/2023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pPr/>
              <a:t>3/6/2023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pPr/>
              <a:t>3/6/2023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pPr/>
              <a:t>‹#›</a:t>
            </a:fld>
            <a:endParaRPr lang="en-US" dirty="0"/>
          </a:p>
        </p:txBody>
      </p:sp>
    </p:spTree>
    <p:extLst>
      <p:ext uri="{BB962C8B-B14F-4D97-AF65-F5344CB8AC3E}">
        <p14:creationId xmlns=""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3/6/2023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Embedded-org/ACCOMPLISHMENTS/tree/master/RACE_CAPSTONE_PROJECT2" TargetMode="External"/><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hyperlink" Target="https://github.com/Embedded-org/ACCOMPLISHMENTS/blob/master/RACE_CAPSTONE_PROJECT2/Capstone2_implementation.docx"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AC3D2F27-29EE-99CB-C2BF-80D35D8BABFF}"/>
              </a:ext>
            </a:extLst>
          </p:cNvPr>
          <p:cNvSpPr>
            <a:spLocks noGrp="1"/>
          </p:cNvSpPr>
          <p:nvPr>
            <p:ph type="title"/>
          </p:nvPr>
        </p:nvSpPr>
        <p:spPr>
          <a:xfrm>
            <a:off x="533399" y="1227909"/>
            <a:ext cx="6625047" cy="2886891"/>
          </a:xfrm>
          <a:scene3d>
            <a:camera prst="orthographicFront"/>
            <a:lightRig rig="threePt" dir="t"/>
          </a:scene3d>
          <a:sp3d>
            <a:bevelT/>
          </a:sp3d>
        </p:spPr>
        <p:txBody>
          <a:bodyPr>
            <a:noAutofit/>
            <a:sp3d extrusionH="57150">
              <a:bevelT w="38100" h="38100"/>
            </a:sp3d>
          </a:bodyPr>
          <a:lstStyle/>
          <a:p>
            <a:r>
              <a:rPr lang="en-US" b="1" dirty="0" smtClean="0">
                <a:cs typeface="Arial" panose="020B0604020202020204" pitchFamily="34" charset="0"/>
              </a:rPr>
              <a:t>Modelling direction detection in selected stocks in Indian BFSI sector</a:t>
            </a:r>
            <a:endParaRPr lang="en-US" sz="2400" dirty="0">
              <a:ln w="0"/>
              <a:solidFill>
                <a:srgbClr val="EE6039"/>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endParaRPr>
          </a:p>
        </p:txBody>
      </p:sp>
      <p:sp>
        <p:nvSpPr>
          <p:cNvPr id="8" name="Title 1">
            <a:extLst>
              <a:ext uri="{FF2B5EF4-FFF2-40B4-BE49-F238E27FC236}">
                <a16:creationId xmlns:a16="http://schemas.microsoft.com/office/drawing/2014/main" xmlns="" id="{078BA956-B652-D97A-A062-EAC7A682A326}"/>
              </a:ext>
            </a:extLst>
          </p:cNvPr>
          <p:cNvSpPr txBox="1">
            <a:spLocks/>
          </p:cNvSpPr>
          <p:nvPr/>
        </p:nvSpPr>
        <p:spPr bwMode="gray">
          <a:xfrm>
            <a:off x="5724469" y="2306437"/>
            <a:ext cx="5966788" cy="830997"/>
          </a:xfrm>
          <a:prstGeom prst="rect">
            <a:avLst/>
          </a:prstGeom>
        </p:spPr>
        <p:txBody>
          <a:bodyPr vert="horz" lIns="91440" tIns="45720" rIns="91440" bIns="45720" rtlCol="0" anchor="ctr">
            <a:noAutofit/>
            <a:sp3d extrusionH="57150">
              <a:bevelT w="38100" h="38100"/>
            </a:sp3d>
          </a:bodyPr>
          <a:lstStyle>
            <a:lvl1pPr algn="ctr" defTabSz="914400" rtl="0" eaLnBrk="1" latinLnBrk="0" hangingPunct="1">
              <a:spcBef>
                <a:spcPct val="0"/>
              </a:spcBef>
              <a:buNone/>
              <a:defRPr sz="4000" kern="1200" spc="0" baseline="0">
                <a:solidFill>
                  <a:srgbClr val="FF6600"/>
                </a:solidFill>
                <a:latin typeface="+mj-lt"/>
                <a:ea typeface="Roboto Medium" pitchFamily="2" charset="0"/>
                <a:cs typeface="Roboto Medium" pitchFamily="2" charset="0"/>
              </a:defRPr>
            </a:lvl1pPr>
          </a:lstStyle>
          <a:p>
            <a:pPr algn="r"/>
            <a:r>
              <a:rPr lang="en-US" sz="2400" dirty="0" smtClean="0">
                <a:ln w="0"/>
                <a:solidFill>
                  <a:schemeClr val="tx1"/>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  		    Anand Mohan </a:t>
            </a:r>
          </a:p>
          <a:p>
            <a:pPr algn="r"/>
            <a:r>
              <a:rPr lang="en-US" sz="1600" dirty="0" smtClean="0">
                <a:ln w="0"/>
                <a:solidFill>
                  <a:schemeClr val="tx1"/>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     SRN: R19MBA53  | Date: 25/2/2023</a:t>
            </a:r>
            <a:endParaRPr lang="en-US" sz="2400" dirty="0">
              <a:ln w="0"/>
              <a:solidFill>
                <a:schemeClr val="tx1"/>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endParaRPr>
          </a:p>
        </p:txBody>
      </p:sp>
      <p:sp>
        <p:nvSpPr>
          <p:cNvPr id="9" name="TextBox 8">
            <a:extLst>
              <a:ext uri="{FF2B5EF4-FFF2-40B4-BE49-F238E27FC236}">
                <a16:creationId xmlns:a16="http://schemas.microsoft.com/office/drawing/2014/main" xmlns="" id="{BB9F531F-075B-48A2-8C47-15BE11415180}"/>
              </a:ext>
            </a:extLst>
          </p:cNvPr>
          <p:cNvSpPr txBox="1"/>
          <p:nvPr/>
        </p:nvSpPr>
        <p:spPr>
          <a:xfrm>
            <a:off x="7642234" y="4114800"/>
            <a:ext cx="3866764" cy="954107"/>
          </a:xfrm>
          <a:prstGeom prst="rect">
            <a:avLst/>
          </a:prstGeom>
          <a:noFill/>
        </p:spPr>
        <p:txBody>
          <a:bodyPr wrap="none" rtlCol="0">
            <a:spAutoFit/>
          </a:bodyPr>
          <a:lstStyle/>
          <a:p>
            <a:pPr algn="r"/>
            <a:r>
              <a:rPr lang="en-US" dirty="0" smtClean="0"/>
              <a:t>MBA in </a:t>
            </a:r>
            <a:r>
              <a:rPr lang="en-US" sz="2400" b="1" dirty="0" smtClean="0"/>
              <a:t>Business </a:t>
            </a:r>
            <a:r>
              <a:rPr lang="en-US" sz="2400" b="1" dirty="0"/>
              <a:t>Analytics</a:t>
            </a:r>
          </a:p>
          <a:p>
            <a:pPr algn="r"/>
            <a:r>
              <a:rPr lang="en-US" sz="1600" dirty="0"/>
              <a:t>Capstone Project Presentation</a:t>
            </a:r>
          </a:p>
          <a:p>
            <a:pPr algn="r"/>
            <a:r>
              <a:rPr lang="en-US" sz="1600" dirty="0"/>
              <a:t>Year: </a:t>
            </a:r>
            <a:r>
              <a:rPr lang="en-US" sz="1600" dirty="0" smtClean="0"/>
              <a:t>II</a:t>
            </a:r>
            <a:endParaRPr lang="en-IN" sz="16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4A4C55"/>
                </a:solidFill>
              </a:rPr>
              <a:t>Descriptive Analytics </a:t>
            </a:r>
            <a:endParaRPr lang="en-US" dirty="0"/>
          </a:p>
        </p:txBody>
      </p:sp>
      <p:sp>
        <p:nvSpPr>
          <p:cNvPr id="17" name="Down Arrow 16"/>
          <p:cNvSpPr/>
          <p:nvPr/>
        </p:nvSpPr>
        <p:spPr>
          <a:xfrm>
            <a:off x="968572" y="3722914"/>
            <a:ext cx="376518" cy="2850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p:cNvSpPr/>
          <p:nvPr/>
        </p:nvSpPr>
        <p:spPr>
          <a:xfrm>
            <a:off x="4108653" y="3722914"/>
            <a:ext cx="349624" cy="3115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a:off x="6396957" y="3751345"/>
            <a:ext cx="322730" cy="30928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 xmlns:a16="http://schemas.microsoft.com/office/drawing/2014/main" id="{B2BAA538-2736-4E9D-AB6C-DE968E13EB92}"/>
              </a:ext>
            </a:extLst>
          </p:cNvPr>
          <p:cNvSpPr txBox="1"/>
          <p:nvPr/>
        </p:nvSpPr>
        <p:spPr>
          <a:xfrm>
            <a:off x="1413794" y="3808662"/>
            <a:ext cx="1629852" cy="646331"/>
          </a:xfrm>
          <a:prstGeom prst="rect">
            <a:avLst/>
          </a:prstGeom>
          <a:solidFill>
            <a:schemeClr val="accent2">
              <a:lumMod val="40000"/>
              <a:lumOff val="60000"/>
            </a:schemeClr>
          </a:solidFill>
        </p:spPr>
        <p:txBody>
          <a:bodyPr wrap="square">
            <a:spAutoFit/>
          </a:bodyPr>
          <a:lstStyle/>
          <a:p>
            <a:r>
              <a:rPr lang="en-US" dirty="0"/>
              <a:t>HDFC Data Distribution</a:t>
            </a:r>
          </a:p>
        </p:txBody>
      </p:sp>
      <p:sp>
        <p:nvSpPr>
          <p:cNvPr id="21" name="TextBox 20">
            <a:extLst>
              <a:ext uri="{FF2B5EF4-FFF2-40B4-BE49-F238E27FC236}">
                <a16:creationId xmlns="" xmlns:a16="http://schemas.microsoft.com/office/drawing/2014/main" id="{18A2F7BB-C0F2-4EF8-839F-D7CFCB22F184}"/>
              </a:ext>
            </a:extLst>
          </p:cNvPr>
          <p:cNvSpPr txBox="1"/>
          <p:nvPr/>
        </p:nvSpPr>
        <p:spPr>
          <a:xfrm>
            <a:off x="4505945" y="3816814"/>
            <a:ext cx="1783144" cy="646331"/>
          </a:xfrm>
          <a:prstGeom prst="rect">
            <a:avLst/>
          </a:prstGeom>
          <a:solidFill>
            <a:schemeClr val="accent2">
              <a:lumMod val="40000"/>
              <a:lumOff val="60000"/>
            </a:schemeClr>
          </a:solidFill>
        </p:spPr>
        <p:txBody>
          <a:bodyPr wrap="square">
            <a:spAutoFit/>
          </a:bodyPr>
          <a:lstStyle/>
          <a:p>
            <a:r>
              <a:rPr lang="en-US" dirty="0"/>
              <a:t>KOTAK Data Distribution</a:t>
            </a:r>
          </a:p>
        </p:txBody>
      </p:sp>
      <p:sp>
        <p:nvSpPr>
          <p:cNvPr id="22" name="TextBox 21">
            <a:extLst>
              <a:ext uri="{FF2B5EF4-FFF2-40B4-BE49-F238E27FC236}">
                <a16:creationId xmlns="" xmlns:a16="http://schemas.microsoft.com/office/drawing/2014/main" id="{42DE68AB-BBAE-415B-BC48-E23F063971DA}"/>
              </a:ext>
            </a:extLst>
          </p:cNvPr>
          <p:cNvSpPr txBox="1"/>
          <p:nvPr/>
        </p:nvSpPr>
        <p:spPr>
          <a:xfrm>
            <a:off x="6795958" y="3820057"/>
            <a:ext cx="1909758" cy="646331"/>
          </a:xfrm>
          <a:prstGeom prst="rect">
            <a:avLst/>
          </a:prstGeom>
          <a:solidFill>
            <a:schemeClr val="accent2">
              <a:lumMod val="40000"/>
              <a:lumOff val="60000"/>
            </a:schemeClr>
          </a:solidFill>
        </p:spPr>
        <p:txBody>
          <a:bodyPr wrap="square">
            <a:spAutoFit/>
          </a:bodyPr>
          <a:lstStyle/>
          <a:p>
            <a:r>
              <a:rPr lang="en-US" dirty="0"/>
              <a:t>SBI Data Distribution</a:t>
            </a:r>
          </a:p>
        </p:txBody>
      </p:sp>
      <p:cxnSp>
        <p:nvCxnSpPr>
          <p:cNvPr id="27" name="Straight Connector 26">
            <a:extLst>
              <a:ext uri="{FF2B5EF4-FFF2-40B4-BE49-F238E27FC236}">
                <a16:creationId xmlns="" xmlns:a16="http://schemas.microsoft.com/office/drawing/2014/main" id="{A7F6EB29-B571-4B48-81E4-62197B16AB23}"/>
              </a:ext>
            </a:extLst>
          </p:cNvPr>
          <p:cNvCxnSpPr/>
          <p:nvPr/>
        </p:nvCxnSpPr>
        <p:spPr>
          <a:xfrm rot="5400000">
            <a:off x="7229122" y="2726639"/>
            <a:ext cx="3065986" cy="24612"/>
          </a:xfrm>
          <a:prstGeom prst="line">
            <a:avLst/>
          </a:prstGeom>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 xmlns:a16="http://schemas.microsoft.com/office/drawing/2014/main" id="{1B9CB8C1-9CBF-4D97-8B9B-DC1C9D76BEDF}"/>
              </a:ext>
            </a:extLst>
          </p:cNvPr>
          <p:cNvSpPr txBox="1"/>
          <p:nvPr/>
        </p:nvSpPr>
        <p:spPr>
          <a:xfrm>
            <a:off x="8908869" y="1280160"/>
            <a:ext cx="2842709" cy="2031325"/>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HDFC,KOTAK and SBI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sp>
        <p:nvSpPr>
          <p:cNvPr id="30" name="TextBox 29">
            <a:extLst>
              <a:ext uri="{FF2B5EF4-FFF2-40B4-BE49-F238E27FC236}">
                <a16:creationId xmlns="" xmlns:a16="http://schemas.microsoft.com/office/drawing/2014/main" id="{EBE78701-8AA4-40AE-961C-0357B182FDFC}"/>
              </a:ext>
            </a:extLst>
          </p:cNvPr>
          <p:cNvSpPr txBox="1"/>
          <p:nvPr/>
        </p:nvSpPr>
        <p:spPr>
          <a:xfrm>
            <a:off x="8895806" y="3448594"/>
            <a:ext cx="2897264"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KOTAK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has highest volatility followed by </a:t>
            </a: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HDFC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and then SBI.</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pic>
        <p:nvPicPr>
          <p:cNvPr id="31" name="Picture 30"/>
          <p:cNvPicPr/>
          <p:nvPr/>
        </p:nvPicPr>
        <p:blipFill>
          <a:blip r:embed="rId2"/>
          <a:srcRect/>
          <a:stretch>
            <a:fillRect/>
          </a:stretch>
        </p:blipFill>
        <p:spPr bwMode="auto">
          <a:xfrm>
            <a:off x="326571" y="4846320"/>
            <a:ext cx="5944236" cy="1319759"/>
          </a:xfrm>
          <a:prstGeom prst="rect">
            <a:avLst/>
          </a:prstGeom>
          <a:noFill/>
          <a:ln w="9525">
            <a:noFill/>
            <a:miter lim="800000"/>
            <a:headEnd/>
            <a:tailEnd/>
          </a:ln>
        </p:spPr>
      </p:pic>
      <p:sp>
        <p:nvSpPr>
          <p:cNvPr id="32" name="Right Arrow 31"/>
          <p:cNvSpPr/>
          <p:nvPr/>
        </p:nvSpPr>
        <p:spPr>
          <a:xfrm>
            <a:off x="6296297" y="5290457"/>
            <a:ext cx="561703" cy="391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5" name="Rectangle 1"/>
          <p:cNvSpPr>
            <a:spLocks noChangeArrowheads="1"/>
          </p:cNvSpPr>
          <p:nvPr/>
        </p:nvSpPr>
        <p:spPr bwMode="auto">
          <a:xfrm>
            <a:off x="6823804" y="4741817"/>
            <a:ext cx="4985019" cy="1477328"/>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Box plots exhibits large difference between the 75th % tile and max values of most of the feature variables for all 3 stocks. Therefore, it suggests that there are extreme values</a:t>
            </a:r>
            <a:r>
              <a:rPr kumimoji="0" lang="en-US" sz="1800" b="0" i="0" u="none" strike="noStrike" cap="none" normalizeH="0" dirty="0" smtClean="0">
                <a:ln>
                  <a:noFill/>
                </a:ln>
                <a:solidFill>
                  <a:srgbClr val="000000"/>
                </a:solidFill>
                <a:effectLst/>
                <a:latin typeface="Roboto Slab" charset="0"/>
                <a:ea typeface="Roboto Slab" charset="0"/>
                <a:cs typeface="Arial" pitchFamily="34" charset="0"/>
              </a:rPr>
              <a:t> </a:t>
            </a: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Outliers in our data set.</a:t>
            </a:r>
            <a:endParaRPr kumimoji="0" lang="en-US" sz="1800" b="0" i="0" u="none" strike="noStrike" cap="none" normalizeH="0" baseline="0" dirty="0" smtClean="0">
              <a:ln>
                <a:noFill/>
              </a:ln>
              <a:solidFill>
                <a:schemeClr val="tx1"/>
              </a:solidFill>
              <a:effectLst/>
              <a:latin typeface="Roboto Slab" charset="0"/>
              <a:ea typeface="Roboto Slab" charset="0"/>
              <a:cs typeface="Arial" pitchFamily="34" charset="0"/>
            </a:endParaRPr>
          </a:p>
        </p:txBody>
      </p:sp>
      <p:pic>
        <p:nvPicPr>
          <p:cNvPr id="24" name="Picture 23"/>
          <p:cNvPicPr/>
          <p:nvPr/>
        </p:nvPicPr>
        <p:blipFill>
          <a:blip r:embed="rId3"/>
          <a:srcRect/>
          <a:stretch>
            <a:fillRect/>
          </a:stretch>
        </p:blipFill>
        <p:spPr bwMode="auto">
          <a:xfrm>
            <a:off x="2940095" y="1360607"/>
            <a:ext cx="3147197" cy="2336182"/>
          </a:xfrm>
          <a:prstGeom prst="rect">
            <a:avLst/>
          </a:prstGeom>
          <a:noFill/>
          <a:ln w="9525">
            <a:noFill/>
            <a:miter lim="800000"/>
            <a:headEnd/>
            <a:tailEnd/>
          </a:ln>
        </p:spPr>
      </p:pic>
      <p:pic>
        <p:nvPicPr>
          <p:cNvPr id="1026" name="Picture 2"/>
          <p:cNvPicPr>
            <a:picLocks noChangeAspect="1" noChangeArrowheads="1"/>
          </p:cNvPicPr>
          <p:nvPr/>
        </p:nvPicPr>
        <p:blipFill>
          <a:blip r:embed="rId4"/>
          <a:srcRect/>
          <a:stretch>
            <a:fillRect/>
          </a:stretch>
        </p:blipFill>
        <p:spPr bwMode="auto">
          <a:xfrm>
            <a:off x="287657" y="1438819"/>
            <a:ext cx="2625362" cy="2349410"/>
          </a:xfrm>
          <a:prstGeom prst="rect">
            <a:avLst/>
          </a:prstGeom>
          <a:noFill/>
          <a:ln w="9525">
            <a:noFill/>
            <a:miter lim="800000"/>
            <a:headEnd/>
            <a:tailEnd/>
          </a:ln>
          <a:effectLst/>
        </p:spPr>
      </p:pic>
      <p:pic>
        <p:nvPicPr>
          <p:cNvPr id="25" name="Picture 24"/>
          <p:cNvPicPr/>
          <p:nvPr/>
        </p:nvPicPr>
        <p:blipFill>
          <a:blip r:embed="rId5"/>
          <a:srcRect/>
          <a:stretch>
            <a:fillRect/>
          </a:stretch>
        </p:blipFill>
        <p:spPr bwMode="auto">
          <a:xfrm>
            <a:off x="5897880" y="1380036"/>
            <a:ext cx="2736669" cy="2342877"/>
          </a:xfrm>
          <a:prstGeom prst="rect">
            <a:avLst/>
          </a:prstGeom>
          <a:noFill/>
          <a:ln w="9525">
            <a:noFill/>
            <a:miter lim="800000"/>
            <a:headEnd/>
            <a:tailEnd/>
          </a:ln>
        </p:spPr>
      </p:pic>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4A4C55"/>
                </a:solidFill>
              </a:rPr>
              <a:t>Descriptive Analytics </a:t>
            </a:r>
            <a:endParaRPr lang="en-US" dirty="0"/>
          </a:p>
        </p:txBody>
      </p:sp>
      <p:cxnSp>
        <p:nvCxnSpPr>
          <p:cNvPr id="27" name="Straight Connector 26">
            <a:extLst>
              <a:ext uri="{FF2B5EF4-FFF2-40B4-BE49-F238E27FC236}">
                <a16:creationId xmlns="" xmlns:a16="http://schemas.microsoft.com/office/drawing/2014/main" id="{A7F6EB29-B571-4B48-81E4-62197B16AB23}"/>
              </a:ext>
            </a:extLst>
          </p:cNvPr>
          <p:cNvCxnSpPr/>
          <p:nvPr/>
        </p:nvCxnSpPr>
        <p:spPr>
          <a:xfrm rot="10800000">
            <a:off x="261258" y="5159830"/>
            <a:ext cx="11234057" cy="26125"/>
          </a:xfrm>
          <a:prstGeom prst="line">
            <a:avLst/>
          </a:prstGeom>
        </p:spPr>
        <p:style>
          <a:lnRef idx="1">
            <a:schemeClr val="dk1"/>
          </a:lnRef>
          <a:fillRef idx="0">
            <a:schemeClr val="dk1"/>
          </a:fillRef>
          <a:effectRef idx="0">
            <a:schemeClr val="dk1"/>
          </a:effectRef>
          <a:fontRef idx="minor">
            <a:schemeClr val="tx1"/>
          </a:fontRef>
        </p:style>
      </p:cxnSp>
      <p:sp>
        <p:nvSpPr>
          <p:cNvPr id="35" name="Rectangle 34"/>
          <p:cNvSpPr/>
          <p:nvPr/>
        </p:nvSpPr>
        <p:spPr>
          <a:xfrm>
            <a:off x="1026617" y="4406928"/>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HDFCBANK</a:t>
            </a:r>
            <a:endParaRPr lang="en-US" dirty="0"/>
          </a:p>
        </p:txBody>
      </p:sp>
      <p:sp>
        <p:nvSpPr>
          <p:cNvPr id="37" name="Rectangle 36"/>
          <p:cNvSpPr/>
          <p:nvPr/>
        </p:nvSpPr>
        <p:spPr>
          <a:xfrm>
            <a:off x="4666799" y="4415636"/>
            <a:ext cx="3240071"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KOTAKBANK</a:t>
            </a:r>
            <a:endParaRPr lang="en-US" dirty="0"/>
          </a:p>
        </p:txBody>
      </p:sp>
      <p:sp>
        <p:nvSpPr>
          <p:cNvPr id="39" name="Rectangle 38"/>
          <p:cNvSpPr/>
          <p:nvPr/>
        </p:nvSpPr>
        <p:spPr>
          <a:xfrm>
            <a:off x="8436459" y="4406671"/>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SBIBANK</a:t>
            </a:r>
            <a:endParaRPr lang="en-US" dirty="0"/>
          </a:p>
        </p:txBody>
      </p:sp>
      <p:sp>
        <p:nvSpPr>
          <p:cNvPr id="58369" name="Rectangle 1"/>
          <p:cNvSpPr>
            <a:spLocks noChangeArrowheads="1"/>
          </p:cNvSpPr>
          <p:nvPr/>
        </p:nvSpPr>
        <p:spPr bwMode="auto">
          <a:xfrm>
            <a:off x="389964" y="5499846"/>
            <a:ext cx="11268635" cy="646331"/>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Calibri" pitchFamily="34" charset="0"/>
                <a:cs typeface="Arial" pitchFamily="34" charset="0"/>
              </a:rPr>
              <a:t>It is observed that a linear relationship exists between Independent variables and the Target variable except for fewer outliers which is quite negligible.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11" name="Picture 10"/>
          <p:cNvPicPr/>
          <p:nvPr/>
        </p:nvPicPr>
        <p:blipFill>
          <a:blip r:embed="rId2"/>
          <a:srcRect/>
          <a:stretch>
            <a:fillRect/>
          </a:stretch>
        </p:blipFill>
        <p:spPr bwMode="auto">
          <a:xfrm>
            <a:off x="170090" y="1353365"/>
            <a:ext cx="4258219" cy="3048817"/>
          </a:xfrm>
          <a:prstGeom prst="rect">
            <a:avLst/>
          </a:prstGeom>
          <a:noFill/>
          <a:ln w="9525">
            <a:noFill/>
            <a:miter lim="800000"/>
            <a:headEnd/>
            <a:tailEnd/>
          </a:ln>
        </p:spPr>
      </p:pic>
      <p:pic>
        <p:nvPicPr>
          <p:cNvPr id="12" name="Picture 11"/>
          <p:cNvPicPr/>
          <p:nvPr/>
        </p:nvPicPr>
        <p:blipFill>
          <a:blip r:embed="rId3"/>
          <a:srcRect/>
          <a:stretch>
            <a:fillRect/>
          </a:stretch>
        </p:blipFill>
        <p:spPr bwMode="auto">
          <a:xfrm>
            <a:off x="4529410" y="1376494"/>
            <a:ext cx="3713254" cy="2881997"/>
          </a:xfrm>
          <a:prstGeom prst="rect">
            <a:avLst/>
          </a:prstGeom>
          <a:noFill/>
          <a:ln w="9525">
            <a:noFill/>
            <a:miter lim="800000"/>
            <a:headEnd/>
            <a:tailEnd/>
          </a:ln>
        </p:spPr>
      </p:pic>
      <p:pic>
        <p:nvPicPr>
          <p:cNvPr id="13" name="Picture 12"/>
          <p:cNvPicPr/>
          <p:nvPr/>
        </p:nvPicPr>
        <p:blipFill>
          <a:blip r:embed="rId4"/>
          <a:srcRect/>
          <a:stretch>
            <a:fillRect/>
          </a:stretch>
        </p:blipFill>
        <p:spPr bwMode="auto">
          <a:xfrm>
            <a:off x="8355466" y="1375001"/>
            <a:ext cx="3492546" cy="2857365"/>
          </a:xfrm>
          <a:prstGeom prst="rect">
            <a:avLst/>
          </a:prstGeom>
          <a:noFill/>
          <a:ln w="9525">
            <a:noFill/>
            <a:miter lim="800000"/>
            <a:headEnd/>
            <a:tailEnd/>
          </a:ln>
        </p:spPr>
      </p:pic>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16" name="Picture 15">
            <a:extLst>
              <a:ext uri="{FF2B5EF4-FFF2-40B4-BE49-F238E27FC236}">
                <a16:creationId xmlns="" xmlns:a16="http://schemas.microsoft.com/office/drawing/2014/main" id="{85EB33AC-A728-49A0-B7E6-E6B9D631A594}"/>
              </a:ext>
            </a:extLst>
          </p:cNvPr>
          <p:cNvPicPr>
            <a:picLocks noChangeAspect="1"/>
          </p:cNvPicPr>
          <p:nvPr/>
        </p:nvPicPr>
        <p:blipFill>
          <a:blip r:embed="rId2"/>
          <a:stretch>
            <a:fillRect/>
          </a:stretch>
        </p:blipFill>
        <p:spPr>
          <a:xfrm>
            <a:off x="425021" y="5469029"/>
            <a:ext cx="2660107" cy="489672"/>
          </a:xfrm>
          <a:prstGeom prst="rect">
            <a:avLst/>
          </a:prstGeom>
        </p:spPr>
      </p:pic>
      <p:sp>
        <p:nvSpPr>
          <p:cNvPr id="22" name="TextBox 21">
            <a:extLst>
              <a:ext uri="{FF2B5EF4-FFF2-40B4-BE49-F238E27FC236}">
                <a16:creationId xmlns="" xmlns:a16="http://schemas.microsoft.com/office/drawing/2014/main"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cxnSp>
        <p:nvCxnSpPr>
          <p:cNvPr id="4" name="Straight Connector 3">
            <a:extLst>
              <a:ext uri="{FF2B5EF4-FFF2-40B4-BE49-F238E27FC236}">
                <a16:creationId xmlns="" xmlns:a16="http://schemas.microsoft.com/office/drawing/2014/main" id="{117593B8-4906-42CD-8BA4-7DBE56961F5A}"/>
              </a:ext>
            </a:extLst>
          </p:cNvPr>
          <p:cNvCxnSpPr>
            <a:cxnSpLocks/>
          </p:cNvCxnSpPr>
          <p:nvPr/>
        </p:nvCxnSpPr>
        <p:spPr>
          <a:xfrm>
            <a:off x="425021" y="5035826"/>
            <a:ext cx="11554944"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Table 7">
            <a:extLst>
              <a:ext uri="{FF2B5EF4-FFF2-40B4-BE49-F238E27FC236}">
                <a16:creationId xmlns="" xmlns:a16="http://schemas.microsoft.com/office/drawing/2014/main" id="{8E6F0A4B-F7BE-48A3-BB86-15E6E1DBC11C}"/>
              </a:ext>
            </a:extLst>
          </p:cNvPr>
          <p:cNvGraphicFramePr>
            <a:graphicFrameLocks noGrp="1"/>
          </p:cNvGraphicFramePr>
          <p:nvPr>
            <p:extLst>
              <p:ext uri="{D42A27DB-BD31-4B8C-83A1-F6EECF244321}">
                <p14:modId xmlns="" xmlns:p14="http://schemas.microsoft.com/office/powerpoint/2010/main" val="2548941481"/>
              </p:ext>
            </p:extLst>
          </p:nvPr>
        </p:nvGraphicFramePr>
        <p:xfrm>
          <a:off x="318053" y="1444496"/>
          <a:ext cx="11448924" cy="3381799"/>
        </p:xfrm>
        <a:graphic>
          <a:graphicData uri="http://schemas.openxmlformats.org/drawingml/2006/table">
            <a:tbl>
              <a:tblPr firstRow="1" bandRow="1">
                <a:tableStyleId>{5C22544A-7EE6-4342-B048-85BDC9FD1C3A}</a:tableStyleId>
              </a:tblPr>
              <a:tblGrid>
                <a:gridCol w="2335950">
                  <a:extLst>
                    <a:ext uri="{9D8B030D-6E8A-4147-A177-3AD203B41FA5}">
                      <a16:colId xmlns="" xmlns:a16="http://schemas.microsoft.com/office/drawing/2014/main" val="4025259242"/>
                    </a:ext>
                  </a:extLst>
                </a:gridCol>
                <a:gridCol w="9112974">
                  <a:extLst>
                    <a:ext uri="{9D8B030D-6E8A-4147-A177-3AD203B41FA5}">
                      <a16:colId xmlns="" xmlns:a16="http://schemas.microsoft.com/office/drawing/2014/main" val="92898429"/>
                    </a:ext>
                  </a:extLst>
                </a:gridCol>
              </a:tblGrid>
              <a:tr h="391239">
                <a:tc>
                  <a:txBody>
                    <a:bodyPr/>
                    <a:lstStyle/>
                    <a:p>
                      <a:r>
                        <a:rPr lang="en-US" dirty="0"/>
                        <a:t>Missing Values</a:t>
                      </a:r>
                    </a:p>
                  </a:txBody>
                  <a:tcPr/>
                </a:tc>
                <a:tc>
                  <a:txBody>
                    <a:bodyPr/>
                    <a:lstStyle/>
                    <a:p>
                      <a:r>
                        <a:rPr lang="en-US" dirty="0"/>
                        <a:t>Feature Engineering</a:t>
                      </a:r>
                    </a:p>
                  </a:txBody>
                  <a:tcPr/>
                </a:tc>
                <a:extLst>
                  <a:ext uri="{0D108BD9-81ED-4DB2-BD59-A6C34878D82A}">
                    <a16:rowId xmlns="" xmlns:a16="http://schemas.microsoft.com/office/drawing/2014/main" val="2454660590"/>
                  </a:ext>
                </a:extLst>
              </a:tr>
              <a:tr h="2990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a:p>
                      <a:endParaRPr lang="en-US" dirty="0"/>
                    </a:p>
                  </a:txBody>
                  <a:tcPr/>
                </a:tc>
                <a:tc>
                  <a:txBody>
                    <a:bodyPr/>
                    <a:lstStyle/>
                    <a:p>
                      <a:r>
                        <a:rPr lang="en-US" dirty="0"/>
                        <a:t>Newly Added Feature Variables: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13 days,20 days,100 days, 200 days Simple moving averages.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exponential moving averages for 7 days,13 days,20 days,100 days, and 200 days.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 day's previous lag values of volume.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Momentum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Trend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Volatility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indicators </a:t>
                      </a:r>
                      <a:endParaRPr lang="en-US" dirty="0"/>
                    </a:p>
                  </a:txBody>
                  <a:tcPr/>
                </a:tc>
                <a:extLst>
                  <a:ext uri="{0D108BD9-81ED-4DB2-BD59-A6C34878D82A}">
                    <a16:rowId xmlns="" xmlns:a16="http://schemas.microsoft.com/office/drawing/2014/main" val="3217177518"/>
                  </a:ext>
                </a:extLst>
              </a:tr>
            </a:tbl>
          </a:graphicData>
        </a:graphic>
      </p:graphicFrame>
    </p:spTree>
    <p:extLst>
      <p:ext uri="{BB962C8B-B14F-4D97-AF65-F5344CB8AC3E}">
        <p14:creationId xmlns="" xmlns:p14="http://schemas.microsoft.com/office/powerpoint/2010/main" val="362684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graphicFrame>
        <p:nvGraphicFramePr>
          <p:cNvPr id="4" name="Table 4">
            <a:extLst>
              <a:ext uri="{FF2B5EF4-FFF2-40B4-BE49-F238E27FC236}">
                <a16:creationId xmlns="" xmlns:a16="http://schemas.microsoft.com/office/drawing/2014/main" id="{6074E0B8-60C8-42EF-8AEA-CDD2C998EE8D}"/>
              </a:ext>
            </a:extLst>
          </p:cNvPr>
          <p:cNvGraphicFramePr>
            <a:graphicFrameLocks noGrp="1"/>
          </p:cNvGraphicFramePr>
          <p:nvPr>
            <p:extLst>
              <p:ext uri="{D42A27DB-BD31-4B8C-83A1-F6EECF244321}">
                <p14:modId xmlns="" xmlns:p14="http://schemas.microsoft.com/office/powerpoint/2010/main" val="683405217"/>
              </p:ext>
            </p:extLst>
          </p:nvPr>
        </p:nvGraphicFramePr>
        <p:xfrm>
          <a:off x="318052" y="1554213"/>
          <a:ext cx="11330609" cy="3342911"/>
        </p:xfrm>
        <a:graphic>
          <a:graphicData uri="http://schemas.openxmlformats.org/drawingml/2006/table">
            <a:tbl>
              <a:tblPr firstRow="1" bandRow="1">
                <a:tableStyleId>{5C22544A-7EE6-4342-B048-85BDC9FD1C3A}</a:tableStyleId>
              </a:tblPr>
              <a:tblGrid>
                <a:gridCol w="3002944">
                  <a:extLst>
                    <a:ext uri="{9D8B030D-6E8A-4147-A177-3AD203B41FA5}">
                      <a16:colId xmlns="" xmlns:a16="http://schemas.microsoft.com/office/drawing/2014/main" val="2200667034"/>
                    </a:ext>
                  </a:extLst>
                </a:gridCol>
                <a:gridCol w="8327665">
                  <a:extLst>
                    <a:ext uri="{9D8B030D-6E8A-4147-A177-3AD203B41FA5}">
                      <a16:colId xmlns="" xmlns:a16="http://schemas.microsoft.com/office/drawing/2014/main" val="1635359872"/>
                    </a:ext>
                  </a:extLst>
                </a:gridCol>
              </a:tblGrid>
              <a:tr h="3726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Modelling Strategies</a:t>
                      </a:r>
                    </a:p>
                  </a:txBody>
                  <a:tcPr/>
                </a:tc>
                <a:tc>
                  <a:txBody>
                    <a:bodyPr/>
                    <a:lstStyle/>
                    <a:p>
                      <a:r>
                        <a:rPr lang="en-US" dirty="0"/>
                        <a:t>Model Evaluation Rule</a:t>
                      </a:r>
                    </a:p>
                  </a:txBody>
                  <a:tcPr/>
                </a:tc>
                <a:extLst>
                  <a:ext uri="{0D108BD9-81ED-4DB2-BD59-A6C34878D82A}">
                    <a16:rowId xmlns="" xmlns:a16="http://schemas.microsoft.com/office/drawing/2014/main" val="3267914235"/>
                  </a:ext>
                </a:extLst>
              </a:tr>
              <a:tr h="12328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Direction Detection </a:t>
                      </a:r>
                      <a:r>
                        <a:rPr lang="en-IN" sz="1800" b="1" kern="1200" dirty="0">
                          <a:solidFill>
                            <a:schemeClr val="dk1"/>
                          </a:solidFill>
                          <a:effectLst/>
                          <a:latin typeface="+mn-lt"/>
                          <a:ea typeface="+mn-ea"/>
                          <a:cs typeface="+mn-cs"/>
                        </a:rPr>
                        <a:t>by 6,10,14 days consecutive closing prices split week on the week.</a:t>
                      </a:r>
                      <a:endParaRPr lang="en-US" sz="1800"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Negative Trend</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IN" sz="1800" kern="1200" dirty="0">
                          <a:solidFill>
                            <a:schemeClr val="dk1"/>
                          </a:solidFill>
                          <a:effectLst/>
                          <a:latin typeface="+mn-lt"/>
                          <a:ea typeface="+mn-ea"/>
                          <a:cs typeface="+mn-cs"/>
                        </a:rPr>
                        <a:t>percentage change on closing price between 0.7 and  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C0C0C0"/>
                          </a:highlight>
                          <a:latin typeface="+mn-lt"/>
                          <a:ea typeface="+mn-ea"/>
                          <a:cs typeface="+mn-cs"/>
                          <a:sym typeface="Wingdings" panose="05000000000000000000" pitchFamily="2" charset="2"/>
                        </a:rPr>
                        <a:t>Neutral</a:t>
                      </a:r>
                      <a:endParaRPr lang="en-IN" sz="1800" kern="1200" dirty="0">
                        <a:solidFill>
                          <a:schemeClr val="dk1"/>
                        </a:solidFill>
                        <a:effectLst/>
                        <a:highlight>
                          <a:srgbClr val="C0C0C0"/>
                        </a:highlight>
                        <a:latin typeface="+mn-lt"/>
                        <a:ea typeface="+mn-ea"/>
                        <a:cs typeface="+mn-cs"/>
                      </a:endParaRPr>
                    </a:p>
                  </a:txBody>
                  <a:tcPr/>
                </a:tc>
                <a:extLst>
                  <a:ext uri="{0D108BD9-81ED-4DB2-BD59-A6C34878D82A}">
                    <a16:rowId xmlns="" xmlns:a16="http://schemas.microsoft.com/office/drawing/2014/main" val="2904623653"/>
                  </a:ext>
                </a:extLst>
              </a:tr>
              <a:tr h="16102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Long Direction Prediction performed separately using </a:t>
                      </a:r>
                      <a:r>
                        <a:rPr lang="en-US" b="1" dirty="0"/>
                        <a:t>Momentum, Trend, Volatility and Volume Indicators </a:t>
                      </a:r>
                      <a:endParaRPr lang="en-US" sz="1800" b="1"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Not Positive Trend</a:t>
                      </a:r>
                    </a:p>
                    <a:p>
                      <a:endParaRPr lang="en-US" dirty="0"/>
                    </a:p>
                  </a:txBody>
                  <a:tcPr/>
                </a:tc>
                <a:extLst>
                  <a:ext uri="{0D108BD9-81ED-4DB2-BD59-A6C34878D82A}">
                    <a16:rowId xmlns="" xmlns:a16="http://schemas.microsoft.com/office/drawing/2014/main" val="3461708392"/>
                  </a:ext>
                </a:extLst>
              </a:tr>
            </a:tbl>
          </a:graphicData>
        </a:graphic>
      </p:graphicFrame>
      <p:cxnSp>
        <p:nvCxnSpPr>
          <p:cNvPr id="9" name="Straight Connector 8">
            <a:extLst>
              <a:ext uri="{FF2B5EF4-FFF2-40B4-BE49-F238E27FC236}">
                <a16:creationId xmlns="" xmlns:a16="http://schemas.microsoft.com/office/drawing/2014/main" id="{5211ACEE-EB2C-49FD-BC83-9417BB3FAEEA}"/>
              </a:ext>
            </a:extLst>
          </p:cNvPr>
          <p:cNvCxnSpPr>
            <a:cxnSpLocks/>
          </p:cNvCxnSpPr>
          <p:nvPr/>
        </p:nvCxnSpPr>
        <p:spPr>
          <a:xfrm>
            <a:off x="2305878" y="4926654"/>
            <a:ext cx="0" cy="1501947"/>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 xmlns:a16="http://schemas.microsoft.com/office/drawing/2014/main" id="{AED8C15C-36D0-484A-9A6C-2AFA00E939D9}"/>
              </a:ext>
            </a:extLst>
          </p:cNvPr>
          <p:cNvSpPr txBox="1"/>
          <p:nvPr/>
        </p:nvSpPr>
        <p:spPr>
          <a:xfrm>
            <a:off x="318052" y="5072954"/>
            <a:ext cx="1749288" cy="1200329"/>
          </a:xfrm>
          <a:prstGeom prst="rect">
            <a:avLst/>
          </a:prstGeom>
          <a:solidFill>
            <a:schemeClr val="accent3">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Classification Models used:</a:t>
            </a:r>
          </a:p>
          <a:p>
            <a:endParaRPr lang="en-US" dirty="0">
              <a:solidFill>
                <a:prstClr val="black"/>
              </a:solidFill>
              <a:latin typeface="Roboto Slab"/>
            </a:endParaRPr>
          </a:p>
          <a:p>
            <a:endParaRPr lang="en-US" dirty="0">
              <a:solidFill>
                <a:prstClr val="black"/>
              </a:solidFill>
              <a:latin typeface="Roboto Slab"/>
            </a:endParaRPr>
          </a:p>
        </p:txBody>
      </p:sp>
      <p:sp>
        <p:nvSpPr>
          <p:cNvPr id="14" name="TextBox 13">
            <a:extLst>
              <a:ext uri="{FF2B5EF4-FFF2-40B4-BE49-F238E27FC236}">
                <a16:creationId xmlns="" xmlns:a16="http://schemas.microsoft.com/office/drawing/2014/main" id="{23F9A7C4-3501-421F-A7BD-A158DC9F70F9}"/>
              </a:ext>
            </a:extLst>
          </p:cNvPr>
          <p:cNvSpPr txBox="1"/>
          <p:nvPr/>
        </p:nvSpPr>
        <p:spPr>
          <a:xfrm>
            <a:off x="2373525" y="6010882"/>
            <a:ext cx="2668301"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K Nearest Neighbours</a:t>
            </a:r>
            <a:endParaRPr lang="en-US" dirty="0"/>
          </a:p>
        </p:txBody>
      </p:sp>
      <p:sp>
        <p:nvSpPr>
          <p:cNvPr id="15" name="TextBox 14">
            <a:extLst>
              <a:ext uri="{FF2B5EF4-FFF2-40B4-BE49-F238E27FC236}">
                <a16:creationId xmlns="" xmlns:a16="http://schemas.microsoft.com/office/drawing/2014/main" id="{187558C1-FDCD-4DD0-B2C8-5585E4B86B94}"/>
              </a:ext>
            </a:extLst>
          </p:cNvPr>
          <p:cNvSpPr txBox="1"/>
          <p:nvPr/>
        </p:nvSpPr>
        <p:spPr>
          <a:xfrm>
            <a:off x="5456398" y="6010882"/>
            <a:ext cx="1279204"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XG Boost</a:t>
            </a:r>
            <a:endParaRPr lang="en-US" dirty="0"/>
          </a:p>
        </p:txBody>
      </p:sp>
      <p:sp>
        <p:nvSpPr>
          <p:cNvPr id="21" name="TextBox 20">
            <a:extLst>
              <a:ext uri="{FF2B5EF4-FFF2-40B4-BE49-F238E27FC236}">
                <a16:creationId xmlns="" xmlns:a16="http://schemas.microsoft.com/office/drawing/2014/main" id="{B561B145-E630-4A41-B5FC-8D05E03C9AA2}"/>
              </a:ext>
            </a:extLst>
          </p:cNvPr>
          <p:cNvSpPr txBox="1"/>
          <p:nvPr/>
        </p:nvSpPr>
        <p:spPr>
          <a:xfrm>
            <a:off x="2373525" y="5010196"/>
            <a:ext cx="2569533"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Logistic Regression</a:t>
            </a:r>
            <a:endParaRPr lang="en-US" dirty="0"/>
          </a:p>
        </p:txBody>
      </p:sp>
      <p:sp>
        <p:nvSpPr>
          <p:cNvPr id="23" name="TextBox 22">
            <a:extLst>
              <a:ext uri="{FF2B5EF4-FFF2-40B4-BE49-F238E27FC236}">
                <a16:creationId xmlns="" xmlns:a16="http://schemas.microsoft.com/office/drawing/2014/main" id="{D468D51B-11DE-4983-96C8-488F34722E2D}"/>
              </a:ext>
            </a:extLst>
          </p:cNvPr>
          <p:cNvSpPr txBox="1"/>
          <p:nvPr/>
        </p:nvSpPr>
        <p:spPr>
          <a:xfrm>
            <a:off x="5270806" y="5016426"/>
            <a:ext cx="6324220"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Decision Tree using Grid SearchCV and Cross Validation </a:t>
            </a:r>
            <a:endParaRPr lang="en-US" dirty="0"/>
          </a:p>
        </p:txBody>
      </p:sp>
      <p:sp>
        <p:nvSpPr>
          <p:cNvPr id="24" name="TextBox 23">
            <a:extLst>
              <a:ext uri="{FF2B5EF4-FFF2-40B4-BE49-F238E27FC236}">
                <a16:creationId xmlns="" xmlns:a16="http://schemas.microsoft.com/office/drawing/2014/main" id="{02296D71-C9CD-486B-AAA4-F7270FFDB488}"/>
              </a:ext>
            </a:extLst>
          </p:cNvPr>
          <p:cNvSpPr txBox="1"/>
          <p:nvPr/>
        </p:nvSpPr>
        <p:spPr>
          <a:xfrm>
            <a:off x="2373525" y="5528478"/>
            <a:ext cx="7609865"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Random Forest using Randomized SearchCV and Cross Validation</a:t>
            </a:r>
            <a:endParaRPr lang="en-US" dirty="0"/>
          </a:p>
        </p:txBody>
      </p:sp>
    </p:spTree>
    <p:extLst>
      <p:ext uri="{BB962C8B-B14F-4D97-AF65-F5344CB8AC3E}">
        <p14:creationId xmlns="" xmlns:p14="http://schemas.microsoft.com/office/powerpoint/2010/main" val="3562653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lstStyle/>
          <a:p>
            <a:r>
              <a:rPr lang="en-US" dirty="0"/>
              <a:t>Model Evaluation using LR Classifier</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506369762"/>
              </p:ext>
            </p:extLst>
          </p:nvPr>
        </p:nvGraphicFramePr>
        <p:xfrm>
          <a:off x="342346" y="1460518"/>
          <a:ext cx="8218558" cy="4548018"/>
        </p:xfrm>
        <a:graphic>
          <a:graphicData uri="http://schemas.openxmlformats.org/drawingml/2006/table">
            <a:tbl>
              <a:tblPr firstRow="1" bandRow="1">
                <a:tableStyleId>{5C22544A-7EE6-4342-B048-85BDC9FD1C3A}</a:tableStyleId>
              </a:tblPr>
              <a:tblGrid>
                <a:gridCol w="3145950">
                  <a:extLst>
                    <a:ext uri="{9D8B030D-6E8A-4147-A177-3AD203B41FA5}">
                      <a16:colId xmlns="" xmlns:a16="http://schemas.microsoft.com/office/drawing/2014/main" val="4219639610"/>
                    </a:ext>
                  </a:extLst>
                </a:gridCol>
                <a:gridCol w="1770008">
                  <a:extLst>
                    <a:ext uri="{9D8B030D-6E8A-4147-A177-3AD203B41FA5}">
                      <a16:colId xmlns="" xmlns:a16="http://schemas.microsoft.com/office/drawing/2014/main" val="1669447782"/>
                    </a:ext>
                  </a:extLst>
                </a:gridCol>
                <a:gridCol w="1633803">
                  <a:extLst>
                    <a:ext uri="{9D8B030D-6E8A-4147-A177-3AD203B41FA5}">
                      <a16:colId xmlns="" xmlns:a16="http://schemas.microsoft.com/office/drawing/2014/main" val="2157121228"/>
                    </a:ext>
                  </a:extLst>
                </a:gridCol>
                <a:gridCol w="1668797">
                  <a:extLst>
                    <a:ext uri="{9D8B030D-6E8A-4147-A177-3AD203B41FA5}">
                      <a16:colId xmlns="" xmlns:a16="http://schemas.microsoft.com/office/drawing/2014/main" val="2436946099"/>
                    </a:ext>
                  </a:extLst>
                </a:gridCol>
              </a:tblGrid>
              <a:tr h="358427">
                <a:tc>
                  <a:txBody>
                    <a:bodyPr/>
                    <a:lstStyle/>
                    <a:p>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897751">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recall-0.60</a:t>
                      </a:r>
                    </a:p>
                    <a:p>
                      <a:r>
                        <a:rPr lang="en-US" sz="1600" dirty="0"/>
                        <a:t>accuracy-0.35</a:t>
                      </a:r>
                    </a:p>
                  </a:txBody>
                  <a:tcPr/>
                </a:tc>
                <a:tc>
                  <a:txBody>
                    <a:bodyPr/>
                    <a:lstStyle/>
                    <a:p>
                      <a:r>
                        <a:rPr lang="en-US" sz="1600" dirty="0"/>
                        <a:t>Precision-0.37</a:t>
                      </a:r>
                    </a:p>
                    <a:p>
                      <a:r>
                        <a:rPr lang="en-US" sz="1600" dirty="0"/>
                        <a:t>recall-0.74</a:t>
                      </a:r>
                    </a:p>
                    <a:p>
                      <a:r>
                        <a:rPr lang="en-US" sz="1600" dirty="0"/>
                        <a:t>accuracy-0.36</a:t>
                      </a:r>
                    </a:p>
                  </a:txBody>
                  <a:tcPr/>
                </a:tc>
                <a:tc>
                  <a:txBody>
                    <a:bodyPr/>
                    <a:lstStyle/>
                    <a:p>
                      <a:r>
                        <a:rPr lang="en-US" sz="1600" dirty="0"/>
                        <a:t>Precision-0.36</a:t>
                      </a:r>
                    </a:p>
                    <a:p>
                      <a:r>
                        <a:rPr lang="en-US" sz="1600" dirty="0"/>
                        <a:t>recall-1.00</a:t>
                      </a:r>
                    </a:p>
                    <a:p>
                      <a:r>
                        <a:rPr lang="en-US" sz="1600" dirty="0"/>
                        <a:t>accuracy-0.36</a:t>
                      </a:r>
                    </a:p>
                  </a:txBody>
                  <a:tcPr/>
                </a:tc>
                <a:extLst>
                  <a:ext uri="{0D108BD9-81ED-4DB2-BD59-A6C34878D82A}">
                    <a16:rowId xmlns=""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precision-0.83</a:t>
                      </a:r>
                    </a:p>
                    <a:p>
                      <a:r>
                        <a:rPr lang="en-US" sz="1600" dirty="0"/>
                        <a:t>recall-0.59</a:t>
                      </a:r>
                    </a:p>
                    <a:p>
                      <a:r>
                        <a:rPr lang="en-US" sz="1600" dirty="0"/>
                        <a:t>Accuracy-0.80</a:t>
                      </a:r>
                    </a:p>
                  </a:txBody>
                  <a:tcPr/>
                </a:tc>
                <a:tc>
                  <a:txBody>
                    <a:bodyPr/>
                    <a:lstStyle/>
                    <a:p>
                      <a:r>
                        <a:rPr lang="en-US" sz="1600" dirty="0"/>
                        <a:t>precision-0.76</a:t>
                      </a:r>
                    </a:p>
                    <a:p>
                      <a:r>
                        <a:rPr lang="en-US" sz="1600" dirty="0"/>
                        <a:t>recall-0.48</a:t>
                      </a:r>
                    </a:p>
                    <a:p>
                      <a:r>
                        <a:rPr lang="en-US" sz="1600" dirty="0"/>
                        <a:t>accuracy-0.72</a:t>
                      </a:r>
                    </a:p>
                  </a:txBody>
                  <a:tcPr/>
                </a:tc>
                <a:tc>
                  <a:txBody>
                    <a:bodyPr/>
                    <a:lstStyle/>
                    <a:p>
                      <a:r>
                        <a:rPr lang="en-US" sz="1600" dirty="0"/>
                        <a:t>precision-0.78</a:t>
                      </a:r>
                    </a:p>
                    <a:p>
                      <a:r>
                        <a:rPr lang="en-US" sz="1600" dirty="0"/>
                        <a:t>recall-0.49</a:t>
                      </a:r>
                    </a:p>
                    <a:p>
                      <a:r>
                        <a:rPr lang="en-US" sz="1600" dirty="0"/>
                        <a:t>accuracy-0.74</a:t>
                      </a:r>
                    </a:p>
                  </a:txBody>
                  <a:tcPr/>
                </a:tc>
                <a:extLst>
                  <a:ext uri="{0D108BD9-81ED-4DB2-BD59-A6C34878D82A}">
                    <a16:rowId xmlns=""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precision-0.93</a:t>
                      </a:r>
                    </a:p>
                    <a:p>
                      <a:r>
                        <a:rPr lang="en-US" sz="1600" dirty="0"/>
                        <a:t>recall-0.47</a:t>
                      </a:r>
                    </a:p>
                    <a:p>
                      <a:r>
                        <a:rPr lang="en-US" sz="1600" dirty="0"/>
                        <a:t>Accuracy-0.77</a:t>
                      </a:r>
                    </a:p>
                  </a:txBody>
                  <a:tcPr/>
                </a:tc>
                <a:tc>
                  <a:txBody>
                    <a:bodyPr/>
                    <a:lstStyle/>
                    <a:p>
                      <a:r>
                        <a:rPr lang="en-US" sz="1600" dirty="0"/>
                        <a:t>precision-0.90</a:t>
                      </a:r>
                    </a:p>
                    <a:p>
                      <a:r>
                        <a:rPr lang="en-US" sz="1600" dirty="0"/>
                        <a:t>recall-0.40</a:t>
                      </a:r>
                    </a:p>
                    <a:p>
                      <a:r>
                        <a:rPr lang="en-US" sz="1600" dirty="0"/>
                        <a:t>accuracy-0.74</a:t>
                      </a:r>
                    </a:p>
                  </a:txBody>
                  <a:tcPr/>
                </a:tc>
                <a:tc>
                  <a:txBody>
                    <a:bodyPr/>
                    <a:lstStyle/>
                    <a:p>
                      <a:r>
                        <a:rPr lang="en-US" sz="1600" dirty="0"/>
                        <a:t>precision-0.81</a:t>
                      </a:r>
                    </a:p>
                    <a:p>
                      <a:r>
                        <a:rPr lang="en-US" sz="1600" dirty="0"/>
                        <a:t>recall-0.30</a:t>
                      </a:r>
                    </a:p>
                    <a:p>
                      <a:r>
                        <a:rPr lang="en-US" sz="1600" dirty="0"/>
                        <a:t>accuracy-0.70</a:t>
                      </a:r>
                    </a:p>
                  </a:txBody>
                  <a:tcPr/>
                </a:tc>
                <a:extLst>
                  <a:ext uri="{0D108BD9-81ED-4DB2-BD59-A6C34878D82A}">
                    <a16:rowId xmlns="" xmlns:a16="http://schemas.microsoft.com/office/drawing/2014/main" val="1608354669"/>
                  </a:ext>
                </a:extLst>
              </a:tr>
            </a:tbl>
          </a:graphicData>
        </a:graphic>
      </p:graphicFrame>
      <p:sp>
        <p:nvSpPr>
          <p:cNvPr id="4" name="Arrow: Right 3">
            <a:extLst>
              <a:ext uri="{FF2B5EF4-FFF2-40B4-BE49-F238E27FC236}">
                <a16:creationId xmlns="" xmlns:a16="http://schemas.microsoft.com/office/drawing/2014/main" id="{78A46D76-3390-4F95-BB3D-A26E9BFB4E8C}"/>
              </a:ext>
            </a:extLst>
          </p:cNvPr>
          <p:cNvSpPr/>
          <p:nvPr/>
        </p:nvSpPr>
        <p:spPr>
          <a:xfrm>
            <a:off x="8560904" y="3082413"/>
            <a:ext cx="70108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 xmlns:a16="http://schemas.microsoft.com/office/drawing/2014/main" id="{0D22A9A2-990C-4CB2-98BE-EC849ADC3885}"/>
              </a:ext>
            </a:extLst>
          </p:cNvPr>
          <p:cNvSpPr txBox="1"/>
          <p:nvPr/>
        </p:nvSpPr>
        <p:spPr>
          <a:xfrm>
            <a:off x="9630697" y="2094271"/>
            <a:ext cx="1578077" cy="2523768"/>
          </a:xfrm>
          <a:prstGeom prst="rect">
            <a:avLst/>
          </a:prstGeom>
          <a:solidFill>
            <a:schemeClr val="accent2">
              <a:lumMod val="40000"/>
              <a:lumOff val="60000"/>
            </a:schemeClr>
          </a:solidFill>
        </p:spPr>
        <p:txBody>
          <a:bodyPr wrap="square">
            <a:spAutoFit/>
          </a:bodyPr>
          <a:lstStyle/>
          <a:p>
            <a:r>
              <a:rPr lang="en-US" sz="2000" b="1" dirty="0"/>
              <a:t>Highest precision, recall and accuracy in direction prediction. </a:t>
            </a:r>
          </a:p>
          <a:p>
            <a:endParaRPr lang="en-US" dirty="0"/>
          </a:p>
        </p:txBody>
      </p:sp>
    </p:spTree>
    <p:extLst>
      <p:ext uri="{BB962C8B-B14F-4D97-AF65-F5344CB8AC3E}">
        <p14:creationId xmlns="" xmlns:p14="http://schemas.microsoft.com/office/powerpoint/2010/main" val="16513078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15862873"/>
              </p:ext>
            </p:extLst>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 xmlns:a16="http://schemas.microsoft.com/office/drawing/2014/main" val="4219639610"/>
                    </a:ext>
                  </a:extLst>
                </a:gridCol>
                <a:gridCol w="1770008">
                  <a:extLst>
                    <a:ext uri="{9D8B030D-6E8A-4147-A177-3AD203B41FA5}">
                      <a16:colId xmlns="" xmlns:a16="http://schemas.microsoft.com/office/drawing/2014/main" val="1669447782"/>
                    </a:ext>
                  </a:extLst>
                </a:gridCol>
                <a:gridCol w="1633803">
                  <a:extLst>
                    <a:ext uri="{9D8B030D-6E8A-4147-A177-3AD203B41FA5}">
                      <a16:colId xmlns="" xmlns:a16="http://schemas.microsoft.com/office/drawing/2014/main" val="2157121228"/>
                    </a:ext>
                  </a:extLst>
                </a:gridCol>
                <a:gridCol w="1668797">
                  <a:extLst>
                    <a:ext uri="{9D8B030D-6E8A-4147-A177-3AD203B41FA5}">
                      <a16:colId xmlns=""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880010">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precision-0.93</a:t>
                      </a:r>
                    </a:p>
                    <a:p>
                      <a:r>
                        <a:rPr lang="en-US" sz="1600" b="1" dirty="0"/>
                        <a:t>recall-0.69</a:t>
                      </a:r>
                    </a:p>
                    <a:p>
                      <a:r>
                        <a:rPr lang="en-US" sz="1600" b="1" dirty="0"/>
                        <a:t>accuracy-0.85</a:t>
                      </a:r>
                    </a:p>
                  </a:txBody>
                  <a:tcPr/>
                </a:tc>
                <a:tc>
                  <a:txBody>
                    <a:bodyPr/>
                    <a:lstStyle/>
                    <a:p>
                      <a:r>
                        <a:rPr lang="en-US" sz="1600" b="1" dirty="0"/>
                        <a:t>precision-0.92</a:t>
                      </a:r>
                    </a:p>
                    <a:p>
                      <a:r>
                        <a:rPr lang="en-US" sz="1600" b="1" dirty="0"/>
                        <a:t>recall-0.79</a:t>
                      </a:r>
                    </a:p>
                    <a:p>
                      <a:r>
                        <a:rPr lang="en-US" sz="1600" b="1" dirty="0"/>
                        <a:t>accuracy-0.89</a:t>
                      </a:r>
                    </a:p>
                  </a:txBody>
                  <a:tcPr/>
                </a:tc>
                <a:tc>
                  <a:txBody>
                    <a:bodyPr/>
                    <a:lstStyle/>
                    <a:p>
                      <a:r>
                        <a:rPr lang="en-US" sz="1600" b="1" dirty="0"/>
                        <a:t>precision-0.90</a:t>
                      </a:r>
                    </a:p>
                    <a:p>
                      <a:r>
                        <a:rPr lang="en-US" sz="1600" b="1" dirty="0"/>
                        <a:t>recall-0.73</a:t>
                      </a:r>
                    </a:p>
                    <a:p>
                      <a:r>
                        <a:rPr lang="en-US" sz="1600" b="1" dirty="0"/>
                        <a:t>accuracy-0.86</a:t>
                      </a:r>
                    </a:p>
                  </a:txBody>
                  <a:tcPr/>
                </a:tc>
                <a:extLst>
                  <a:ext uri="{0D108BD9-81ED-4DB2-BD59-A6C34878D82A}">
                    <a16:rowId xmlns=""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 xmlns:a16="http://schemas.microsoft.com/office/drawing/2014/main" val="1608354669"/>
                  </a:ext>
                </a:extLst>
              </a:tr>
            </a:tbl>
          </a:graphicData>
        </a:graphic>
      </p:graphicFrame>
      <p:sp>
        <p:nvSpPr>
          <p:cNvPr id="4" name="Arrow: Right 3">
            <a:extLst>
              <a:ext uri="{FF2B5EF4-FFF2-40B4-BE49-F238E27FC236}">
                <a16:creationId xmlns="" xmlns:a16="http://schemas.microsoft.com/office/drawing/2014/main" id="{5EE1ADE0-0B13-49E5-B55F-6ACDC94AE5BD}"/>
              </a:ext>
            </a:extLst>
          </p:cNvPr>
          <p:cNvSpPr/>
          <p:nvPr/>
        </p:nvSpPr>
        <p:spPr>
          <a:xfrm>
            <a:off x="8560904" y="2153265"/>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 xmlns:a16="http://schemas.microsoft.com/office/drawing/2014/main" id="{2A4264B7-BEFC-4D1F-9032-B0864E686461}"/>
              </a:ext>
            </a:extLst>
          </p:cNvPr>
          <p:cNvSpPr/>
          <p:nvPr/>
        </p:nvSpPr>
        <p:spPr>
          <a:xfrm>
            <a:off x="8560905" y="3170476"/>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 xmlns:a16="http://schemas.microsoft.com/office/drawing/2014/main" id="{6325981B-97C5-4D89-AA7E-4699E60A4C60}"/>
              </a:ext>
            </a:extLst>
          </p:cNvPr>
          <p:cNvSpPr txBox="1"/>
          <p:nvPr/>
        </p:nvSpPr>
        <p:spPr>
          <a:xfrm>
            <a:off x="9220075" y="1751796"/>
            <a:ext cx="2632712" cy="928979"/>
          </a:xfrm>
          <a:prstGeom prst="rect">
            <a:avLst/>
          </a:prstGeom>
          <a:solidFill>
            <a:schemeClr val="accent2">
              <a:lumMod val="40000"/>
              <a:lumOff val="60000"/>
            </a:schemeClr>
          </a:solidFill>
        </p:spPr>
        <p:txBody>
          <a:bodyPr wrap="square">
            <a:spAutoFit/>
          </a:bodyPr>
          <a:lstStyle/>
          <a:p>
            <a:r>
              <a:rPr lang="en-US" sz="1800" b="1" dirty="0"/>
              <a:t>Highest precision, recall and accuracy in </a:t>
            </a:r>
            <a:r>
              <a:rPr lang="en-US" b="1" dirty="0"/>
              <a:t>D</a:t>
            </a:r>
            <a:r>
              <a:rPr lang="en-US" sz="1800" b="1" dirty="0"/>
              <a:t>irection </a:t>
            </a:r>
            <a:r>
              <a:rPr lang="en-US" b="1" dirty="0"/>
              <a:t>Detection</a:t>
            </a:r>
            <a:r>
              <a:rPr lang="en-US" sz="1800" b="1" dirty="0"/>
              <a:t>. </a:t>
            </a:r>
          </a:p>
        </p:txBody>
      </p:sp>
      <p:sp>
        <p:nvSpPr>
          <p:cNvPr id="17" name="TextBox 16">
            <a:extLst>
              <a:ext uri="{FF2B5EF4-FFF2-40B4-BE49-F238E27FC236}">
                <a16:creationId xmlns="" xmlns:a16="http://schemas.microsoft.com/office/drawing/2014/main" id="{A0A84CB2-5975-4003-9ECD-43FEBEF9C286}"/>
              </a:ext>
            </a:extLst>
          </p:cNvPr>
          <p:cNvSpPr txBox="1"/>
          <p:nvPr/>
        </p:nvSpPr>
        <p:spPr>
          <a:xfrm>
            <a:off x="9217743" y="3053074"/>
            <a:ext cx="2635044" cy="1477328"/>
          </a:xfrm>
          <a:prstGeom prst="rect">
            <a:avLst/>
          </a:prstGeom>
          <a:solidFill>
            <a:schemeClr val="accent2">
              <a:lumMod val="40000"/>
              <a:lumOff val="60000"/>
            </a:schemeClr>
          </a:solidFill>
        </p:spPr>
        <p:txBody>
          <a:bodyPr wrap="square">
            <a:spAutoFit/>
          </a:bodyPr>
          <a:lstStyle/>
          <a:p>
            <a:r>
              <a:rPr lang="en-US" b="1" dirty="0"/>
              <a:t>considerable precision and accuracy in direction prediction but recall can still be improved.</a:t>
            </a:r>
          </a:p>
        </p:txBody>
      </p:sp>
    </p:spTree>
    <p:extLst>
      <p:ext uri="{BB962C8B-B14F-4D97-AF65-F5344CB8AC3E}">
        <p14:creationId xmlns="" xmlns:p14="http://schemas.microsoft.com/office/powerpoint/2010/main" val="4060453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rmAutofit/>
          </a:bodyPr>
          <a:lstStyle/>
          <a:p>
            <a:r>
              <a:rPr lang="en-US" sz="2800" dirty="0"/>
              <a:t>Model Evaluation using XG Boost Classifier</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1888105109"/>
              </p:ext>
            </p:extLst>
          </p:nvPr>
        </p:nvGraphicFramePr>
        <p:xfrm>
          <a:off x="342346" y="1460518"/>
          <a:ext cx="8218558" cy="4545025"/>
        </p:xfrm>
        <a:graphic>
          <a:graphicData uri="http://schemas.openxmlformats.org/drawingml/2006/table">
            <a:tbl>
              <a:tblPr firstRow="1" bandRow="1">
                <a:tableStyleId>{5C22544A-7EE6-4342-B048-85BDC9FD1C3A}</a:tableStyleId>
              </a:tblPr>
              <a:tblGrid>
                <a:gridCol w="3145950">
                  <a:extLst>
                    <a:ext uri="{9D8B030D-6E8A-4147-A177-3AD203B41FA5}">
                      <a16:colId xmlns="" xmlns:a16="http://schemas.microsoft.com/office/drawing/2014/main" val="4219639610"/>
                    </a:ext>
                  </a:extLst>
                </a:gridCol>
                <a:gridCol w="1770008">
                  <a:extLst>
                    <a:ext uri="{9D8B030D-6E8A-4147-A177-3AD203B41FA5}">
                      <a16:colId xmlns="" xmlns:a16="http://schemas.microsoft.com/office/drawing/2014/main" val="1669447782"/>
                    </a:ext>
                  </a:extLst>
                </a:gridCol>
                <a:gridCol w="1633803">
                  <a:extLst>
                    <a:ext uri="{9D8B030D-6E8A-4147-A177-3AD203B41FA5}">
                      <a16:colId xmlns="" xmlns:a16="http://schemas.microsoft.com/office/drawing/2014/main" val="2157121228"/>
                    </a:ext>
                  </a:extLst>
                </a:gridCol>
                <a:gridCol w="1668797">
                  <a:extLst>
                    <a:ext uri="{9D8B030D-6E8A-4147-A177-3AD203B41FA5}">
                      <a16:colId xmlns=""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894758">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recall-0.42</a:t>
                      </a:r>
                    </a:p>
                    <a:p>
                      <a:r>
                        <a:rPr lang="en-US" sz="1600" dirty="0"/>
                        <a:t>accuracy-0.40</a:t>
                      </a:r>
                    </a:p>
                  </a:txBody>
                  <a:tcPr/>
                </a:tc>
                <a:tc>
                  <a:txBody>
                    <a:bodyPr/>
                    <a:lstStyle/>
                    <a:p>
                      <a:r>
                        <a:rPr lang="en-US" sz="1600" dirty="0"/>
                        <a:t>Precision-0.38</a:t>
                      </a:r>
                    </a:p>
                    <a:p>
                      <a:r>
                        <a:rPr lang="en-US" sz="1600" dirty="0"/>
                        <a:t>recall-0.41</a:t>
                      </a:r>
                    </a:p>
                    <a:p>
                      <a:r>
                        <a:rPr lang="en-US" sz="1600" dirty="0"/>
                        <a:t>accuracy-0.40</a:t>
                      </a:r>
                    </a:p>
                  </a:txBody>
                  <a:tcPr/>
                </a:tc>
                <a:tc>
                  <a:txBody>
                    <a:bodyPr/>
                    <a:lstStyle/>
                    <a:p>
                      <a:r>
                        <a:rPr lang="en-US" sz="1600" dirty="0"/>
                        <a:t>Precision-0.38</a:t>
                      </a:r>
                    </a:p>
                    <a:p>
                      <a:r>
                        <a:rPr lang="en-US" sz="1600" dirty="0"/>
                        <a:t>recall-0.47</a:t>
                      </a:r>
                    </a:p>
                    <a:p>
                      <a:r>
                        <a:rPr lang="en-US" sz="1600" dirty="0"/>
                        <a:t>accuracy-0.37</a:t>
                      </a:r>
                    </a:p>
                  </a:txBody>
                  <a:tcPr/>
                </a:tc>
                <a:extLst>
                  <a:ext uri="{0D108BD9-81ED-4DB2-BD59-A6C34878D82A}">
                    <a16:rowId xmlns=""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a:t>
                      </a:r>
                    </a:p>
                  </a:txBody>
                  <a:tcPr/>
                </a:tc>
                <a:tc>
                  <a:txBody>
                    <a:bodyPr/>
                    <a:lstStyle/>
                    <a:p>
                      <a:r>
                        <a:rPr lang="en-US" sz="1600" b="1" dirty="0"/>
                        <a:t>precision-0.90</a:t>
                      </a:r>
                    </a:p>
                    <a:p>
                      <a:r>
                        <a:rPr lang="en-US" sz="1600" b="1" dirty="0"/>
                        <a:t>recall-0.73</a:t>
                      </a:r>
                    </a:p>
                    <a:p>
                      <a:r>
                        <a:rPr lang="en-US" sz="1600" b="1" dirty="0"/>
                        <a:t>accuracy-0.86</a:t>
                      </a:r>
                    </a:p>
                  </a:txBody>
                  <a:tcPr/>
                </a:tc>
                <a:tc>
                  <a:txBody>
                    <a:bodyPr/>
                    <a:lstStyle/>
                    <a:p>
                      <a:r>
                        <a:rPr lang="en-US" sz="1600" b="1" dirty="0"/>
                        <a:t>precision-0.92</a:t>
                      </a:r>
                    </a:p>
                    <a:p>
                      <a:r>
                        <a:rPr lang="en-US" sz="1600" b="1" dirty="0"/>
                        <a:t>recall-0.87</a:t>
                      </a:r>
                    </a:p>
                    <a:p>
                      <a:r>
                        <a:rPr lang="en-US" sz="1600" b="1" dirty="0"/>
                        <a:t>accuracy-0.92</a:t>
                      </a:r>
                    </a:p>
                  </a:txBody>
                  <a:tcPr/>
                </a:tc>
                <a:tc>
                  <a:txBody>
                    <a:bodyPr/>
                    <a:lstStyle/>
                    <a:p>
                      <a:r>
                        <a:rPr lang="en-US" sz="1600" b="1" dirty="0"/>
                        <a:t>precision-0.88</a:t>
                      </a:r>
                    </a:p>
                    <a:p>
                      <a:r>
                        <a:rPr lang="en-US" sz="1600" b="1" dirty="0"/>
                        <a:t>recall-0.82</a:t>
                      </a:r>
                    </a:p>
                    <a:p>
                      <a:r>
                        <a:rPr lang="en-US" sz="1600" b="1" dirty="0"/>
                        <a:t>accuracy-0.89</a:t>
                      </a:r>
                    </a:p>
                  </a:txBody>
                  <a:tcPr/>
                </a:tc>
                <a:extLst>
                  <a:ext uri="{0D108BD9-81ED-4DB2-BD59-A6C34878D82A}">
                    <a16:rowId xmlns=""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precision-0.70</a:t>
                      </a:r>
                    </a:p>
                    <a:p>
                      <a:r>
                        <a:rPr lang="en-US" sz="1600" dirty="0"/>
                        <a:t>recall-0.61</a:t>
                      </a:r>
                    </a:p>
                    <a:p>
                      <a:r>
                        <a:rPr lang="en-US" sz="1600" dirty="0"/>
                        <a:t>Accuracy-0.75</a:t>
                      </a:r>
                    </a:p>
                  </a:txBody>
                  <a:tcPr/>
                </a:tc>
                <a:tc>
                  <a:txBody>
                    <a:bodyPr/>
                    <a:lstStyle/>
                    <a:p>
                      <a:r>
                        <a:rPr lang="en-US" sz="1600" dirty="0"/>
                        <a:t>precision-0.74</a:t>
                      </a:r>
                    </a:p>
                    <a:p>
                      <a:r>
                        <a:rPr lang="en-US" sz="1600" dirty="0"/>
                        <a:t>recall-0.59</a:t>
                      </a:r>
                    </a:p>
                    <a:p>
                      <a:r>
                        <a:rPr lang="en-US" sz="1600" dirty="0"/>
                        <a:t>accuracy-0.75</a:t>
                      </a:r>
                    </a:p>
                  </a:txBody>
                  <a:tcPr/>
                </a:tc>
                <a:tc>
                  <a:txBody>
                    <a:bodyPr/>
                    <a:lstStyle/>
                    <a:p>
                      <a:r>
                        <a:rPr lang="en-US" sz="1600" dirty="0"/>
                        <a:t>precision-0.70</a:t>
                      </a:r>
                    </a:p>
                    <a:p>
                      <a:r>
                        <a:rPr lang="en-US" sz="1600" dirty="0"/>
                        <a:t>recall-0.59</a:t>
                      </a:r>
                    </a:p>
                    <a:p>
                      <a:r>
                        <a:rPr lang="en-US" sz="1600" dirty="0"/>
                        <a:t>accuracy-0.74</a:t>
                      </a:r>
                    </a:p>
                  </a:txBody>
                  <a:tcPr/>
                </a:tc>
                <a:extLst>
                  <a:ext uri="{0D108BD9-81ED-4DB2-BD59-A6C34878D82A}">
                    <a16:rowId xmlns=""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 xmlns:a16="http://schemas.microsoft.com/office/drawing/2014/main" val="1608354669"/>
                  </a:ext>
                </a:extLst>
              </a:tr>
            </a:tbl>
          </a:graphicData>
        </a:graphic>
      </p:graphicFrame>
      <p:sp>
        <p:nvSpPr>
          <p:cNvPr id="4" name="Arrow: Right 3">
            <a:extLst>
              <a:ext uri="{FF2B5EF4-FFF2-40B4-BE49-F238E27FC236}">
                <a16:creationId xmlns="" xmlns:a16="http://schemas.microsoft.com/office/drawing/2014/main" id="{328AEE7B-D2D5-426F-B425-29D6D93E32C5}"/>
              </a:ext>
            </a:extLst>
          </p:cNvPr>
          <p:cNvSpPr/>
          <p:nvPr/>
        </p:nvSpPr>
        <p:spPr>
          <a:xfrm>
            <a:off x="8560904" y="3082413"/>
            <a:ext cx="61259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 xmlns:a16="http://schemas.microsoft.com/office/drawing/2014/main" id="{D2335991-F26F-4B4D-9CF5-B81CC3713F77}"/>
              </a:ext>
            </a:extLst>
          </p:cNvPr>
          <p:cNvSpPr txBox="1"/>
          <p:nvPr/>
        </p:nvSpPr>
        <p:spPr>
          <a:xfrm>
            <a:off x="9173497" y="2743850"/>
            <a:ext cx="2595170" cy="1200329"/>
          </a:xfrm>
          <a:prstGeom prst="rect">
            <a:avLst/>
          </a:prstGeom>
          <a:solidFill>
            <a:schemeClr val="accent2">
              <a:lumMod val="40000"/>
              <a:lumOff val="60000"/>
            </a:schemeClr>
          </a:solidFill>
        </p:spPr>
        <p:txBody>
          <a:bodyPr wrap="square">
            <a:spAutoFit/>
          </a:bodyPr>
          <a:lstStyle/>
          <a:p>
            <a:r>
              <a:rPr lang="en-US" b="1" dirty="0"/>
              <a:t>considerable precision, recall and accuracy in direction prediction</a:t>
            </a:r>
          </a:p>
        </p:txBody>
      </p:sp>
    </p:spTree>
    <p:extLst>
      <p:ext uri="{BB962C8B-B14F-4D97-AF65-F5344CB8AC3E}">
        <p14:creationId xmlns="" xmlns:p14="http://schemas.microsoft.com/office/powerpoint/2010/main" val="13464859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algn="l"/>
            <a:r>
              <a:rPr lang="en-US" sz="2400" dirty="0"/>
              <a:t>Results and Insights</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3786361659"/>
              </p:ext>
            </p:extLst>
          </p:nvPr>
        </p:nvGraphicFramePr>
        <p:xfrm>
          <a:off x="225287" y="1419198"/>
          <a:ext cx="8083824" cy="4799704"/>
        </p:xfrm>
        <a:graphic>
          <a:graphicData uri="http://schemas.openxmlformats.org/drawingml/2006/table">
            <a:tbl>
              <a:tblPr firstRow="1" bandRow="1">
                <a:tableStyleId>{5C22544A-7EE6-4342-B048-85BDC9FD1C3A}</a:tableStyleId>
              </a:tblPr>
              <a:tblGrid>
                <a:gridCol w="3109080">
                  <a:extLst>
                    <a:ext uri="{9D8B030D-6E8A-4147-A177-3AD203B41FA5}">
                      <a16:colId xmlns="" xmlns:a16="http://schemas.microsoft.com/office/drawing/2014/main" val="4219639610"/>
                    </a:ext>
                  </a:extLst>
                </a:gridCol>
                <a:gridCol w="1735860">
                  <a:extLst>
                    <a:ext uri="{9D8B030D-6E8A-4147-A177-3AD203B41FA5}">
                      <a16:colId xmlns="" xmlns:a16="http://schemas.microsoft.com/office/drawing/2014/main" val="1669447782"/>
                    </a:ext>
                  </a:extLst>
                </a:gridCol>
                <a:gridCol w="1602282">
                  <a:extLst>
                    <a:ext uri="{9D8B030D-6E8A-4147-A177-3AD203B41FA5}">
                      <a16:colId xmlns="" xmlns:a16="http://schemas.microsoft.com/office/drawing/2014/main" val="2157121228"/>
                    </a:ext>
                  </a:extLst>
                </a:gridCol>
                <a:gridCol w="1636602">
                  <a:extLst>
                    <a:ext uri="{9D8B030D-6E8A-4147-A177-3AD203B41FA5}">
                      <a16:colId xmlns="" xmlns:a16="http://schemas.microsoft.com/office/drawing/2014/main" val="2436946099"/>
                    </a:ext>
                  </a:extLst>
                </a:gridCol>
              </a:tblGrid>
              <a:tr h="346096">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1090044">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(RF Classifier )</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 xmlns:a16="http://schemas.microsoft.com/office/drawing/2014/main" val="4048329215"/>
                  </a:ext>
                </a:extLst>
              </a:tr>
              <a:tr h="840891">
                <a:tc>
                  <a:txBody>
                    <a:bodyPr/>
                    <a:lstStyle/>
                    <a:p>
                      <a:r>
                        <a:rPr lang="en-IN" sz="1600" b="0" kern="1200" dirty="0">
                          <a:solidFill>
                            <a:schemeClr val="dk1"/>
                          </a:solidFill>
                          <a:effectLst/>
                          <a:latin typeface="+mn-lt"/>
                          <a:ea typeface="+mn-ea"/>
                          <a:cs typeface="+mn-cs"/>
                        </a:rPr>
                        <a:t>Go Long Direction Prediction using Volume Indicators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 xmlns:a16="http://schemas.microsoft.com/office/drawing/2014/main" val="3794504522"/>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 xmlns:a16="http://schemas.microsoft.com/office/drawing/2014/main" val="2376373027"/>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 xmlns:a16="http://schemas.microsoft.com/office/drawing/2014/main" val="2814492326"/>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 xmlns:a16="http://schemas.microsoft.com/office/drawing/2014/main" val="1608354669"/>
                  </a:ext>
                </a:extLst>
              </a:tr>
            </a:tbl>
          </a:graphicData>
        </a:graphic>
      </p:graphicFrame>
      <p:sp>
        <p:nvSpPr>
          <p:cNvPr id="5" name="TextBox 4">
            <a:extLst>
              <a:ext uri="{FF2B5EF4-FFF2-40B4-BE49-F238E27FC236}">
                <a16:creationId xmlns=""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8" name="TextBox 7">
            <a:extLst>
              <a:ext uri="{FF2B5EF4-FFF2-40B4-BE49-F238E27FC236}">
                <a16:creationId xmlns="" xmlns:a16="http://schemas.microsoft.com/office/drawing/2014/main" id="{8BB07DD8-1D6E-4364-B07B-5CDE6A5DB232}"/>
              </a:ext>
            </a:extLst>
          </p:cNvPr>
          <p:cNvSpPr txBox="1"/>
          <p:nvPr/>
        </p:nvSpPr>
        <p:spPr>
          <a:xfrm>
            <a:off x="8600663" y="3900895"/>
            <a:ext cx="3366050" cy="2318007"/>
          </a:xfrm>
          <a:prstGeom prst="rect">
            <a:avLst/>
          </a:prstGeom>
          <a:solidFill>
            <a:schemeClr val="accent3">
              <a:lumMod val="40000"/>
              <a:lumOff val="60000"/>
            </a:schemeClr>
          </a:solidFill>
        </p:spPr>
        <p:txBody>
          <a:bodyPr wrap="square">
            <a:spAutoFit/>
          </a:bodyPr>
          <a:lstStyle/>
          <a:p>
            <a:pPr marL="0" marR="0" algn="just">
              <a:lnSpc>
                <a:spcPct val="150000"/>
              </a:lnSpc>
              <a:spcBef>
                <a:spcPts val="0"/>
              </a:spcBef>
              <a:spcAft>
                <a:spcPts val="0"/>
              </a:spcAft>
            </a:pPr>
            <a:r>
              <a:rPr lang="en-IN" sz="1400" b="1" dirty="0">
                <a:effectLst/>
                <a:latin typeface="Roboto Slab (Headings)"/>
                <a:ea typeface="Times New Roman" panose="02020603050405020304" pitchFamily="18" charset="0"/>
              </a:rPr>
              <a:t>For a stop loss of 2.0 reward to risk ratio for approximate 0.8 Precision would be 2*.8/2*.2=4:1 if 0.5% difference in consecutive day close price for any stock is only 2.0.for higher percentage difference reward to risk ratio would be higher.</a:t>
            </a:r>
            <a:endParaRPr lang="en-US" sz="1400" b="1" dirty="0">
              <a:effectLst/>
              <a:latin typeface="Roboto Slab (Headings)"/>
              <a:ea typeface="Times New Roman" panose="02020603050405020304" pitchFamily="18" charset="0"/>
            </a:endParaRPr>
          </a:p>
        </p:txBody>
      </p:sp>
      <p:cxnSp>
        <p:nvCxnSpPr>
          <p:cNvPr id="6" name="Straight Connector 5">
            <a:extLst>
              <a:ext uri="{FF2B5EF4-FFF2-40B4-BE49-F238E27FC236}">
                <a16:creationId xmlns="" xmlns:a16="http://schemas.microsoft.com/office/drawing/2014/main" id="{681DE753-0371-496D-8DA3-6FD123FCA797}"/>
              </a:ext>
            </a:extLst>
          </p:cNvPr>
          <p:cNvCxnSpPr/>
          <p:nvPr/>
        </p:nvCxnSpPr>
        <p:spPr>
          <a:xfrm>
            <a:off x="8454887" y="1258957"/>
            <a:ext cx="0" cy="5088835"/>
          </a:xfrm>
          <a:prstGeom prst="line">
            <a:avLst/>
          </a:prstGeom>
        </p:spPr>
        <p:style>
          <a:lnRef idx="1">
            <a:schemeClr val="dk1"/>
          </a:lnRef>
          <a:fillRef idx="0">
            <a:schemeClr val="dk1"/>
          </a:fillRef>
          <a:effectRef idx="0">
            <a:schemeClr val="dk1"/>
          </a:effectRef>
          <a:fontRef idx="minor">
            <a:schemeClr val="tx1"/>
          </a:fontRef>
        </p:style>
      </p:cxnSp>
      <p:sp>
        <p:nvSpPr>
          <p:cNvPr id="7" name="Arrow: Right 6">
            <a:extLst>
              <a:ext uri="{FF2B5EF4-FFF2-40B4-BE49-F238E27FC236}">
                <a16:creationId xmlns="" xmlns:a16="http://schemas.microsoft.com/office/drawing/2014/main" id="{C02CD0C8-69D4-44C9-97B4-FC276341802E}"/>
              </a:ext>
            </a:extLst>
          </p:cNvPr>
          <p:cNvSpPr/>
          <p:nvPr/>
        </p:nvSpPr>
        <p:spPr>
          <a:xfrm>
            <a:off x="8309111" y="2160104"/>
            <a:ext cx="543333"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 xmlns:a16="http://schemas.microsoft.com/office/drawing/2014/main" id="{EA2A69A4-6B9F-4991-BACC-705FFD85373F}"/>
              </a:ext>
            </a:extLst>
          </p:cNvPr>
          <p:cNvSpPr txBox="1"/>
          <p:nvPr/>
        </p:nvSpPr>
        <p:spPr>
          <a:xfrm>
            <a:off x="8852444" y="1503421"/>
            <a:ext cx="2756457" cy="1200329"/>
          </a:xfrm>
          <a:prstGeom prst="rect">
            <a:avLst/>
          </a:prstGeom>
          <a:solidFill>
            <a:schemeClr val="accent2">
              <a:lumMod val="40000"/>
              <a:lumOff val="60000"/>
            </a:schemeClr>
          </a:solidFill>
        </p:spPr>
        <p:txBody>
          <a:bodyPr wrap="square">
            <a:spAutoFit/>
          </a:bodyPr>
          <a:lstStyle/>
          <a:p>
            <a:r>
              <a:rPr lang="en-IN" b="1" dirty="0">
                <a:effectLst/>
                <a:latin typeface="Roboto Slab (Headings)"/>
                <a:ea typeface="Times New Roman" panose="02020603050405020304" pitchFamily="18" charset="0"/>
              </a:rPr>
              <a:t>RF classifier modelling has given the highest efficiency in Direction Detection. </a:t>
            </a:r>
            <a:endParaRPr lang="en-US" b="1" dirty="0">
              <a:latin typeface="Roboto Slab (Headings)"/>
            </a:endParaRPr>
          </a:p>
        </p:txBody>
      </p:sp>
      <p:sp>
        <p:nvSpPr>
          <p:cNvPr id="12" name="TextBox 11">
            <a:extLst>
              <a:ext uri="{FF2B5EF4-FFF2-40B4-BE49-F238E27FC236}">
                <a16:creationId xmlns="" xmlns:a16="http://schemas.microsoft.com/office/drawing/2014/main" id="{E0441A5A-ADF3-47D3-956F-8CA3E430FB12}"/>
              </a:ext>
            </a:extLst>
          </p:cNvPr>
          <p:cNvSpPr txBox="1"/>
          <p:nvPr/>
        </p:nvSpPr>
        <p:spPr>
          <a:xfrm>
            <a:off x="8852445" y="2892000"/>
            <a:ext cx="2650442" cy="921987"/>
          </a:xfrm>
          <a:prstGeom prst="rect">
            <a:avLst/>
          </a:prstGeom>
          <a:solidFill>
            <a:schemeClr val="accent2">
              <a:lumMod val="40000"/>
              <a:lumOff val="60000"/>
            </a:schemeClr>
          </a:solidFill>
        </p:spPr>
        <p:txBody>
          <a:bodyPr wrap="square">
            <a:spAutoFit/>
          </a:bodyPr>
          <a:lstStyle/>
          <a:p>
            <a:r>
              <a:rPr lang="en-US" b="1" dirty="0"/>
              <a:t>LR Classifier provides best go long direction prediction</a:t>
            </a:r>
          </a:p>
        </p:txBody>
      </p:sp>
      <p:sp>
        <p:nvSpPr>
          <p:cNvPr id="13" name="Arrow: Right 12">
            <a:extLst>
              <a:ext uri="{FF2B5EF4-FFF2-40B4-BE49-F238E27FC236}">
                <a16:creationId xmlns="" xmlns:a16="http://schemas.microsoft.com/office/drawing/2014/main" id="{91AB7468-A874-4687-A57C-96A74D2E3DC9}"/>
              </a:ext>
            </a:extLst>
          </p:cNvPr>
          <p:cNvSpPr/>
          <p:nvPr/>
        </p:nvSpPr>
        <p:spPr>
          <a:xfrm>
            <a:off x="8309111" y="3186119"/>
            <a:ext cx="543333" cy="242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18782771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marL="0" algn="l">
              <a:lnSpc>
                <a:spcPct val="115000"/>
              </a:lnSpc>
              <a:spcBef>
                <a:spcPts val="1000"/>
              </a:spcBef>
              <a:spcAft>
                <a:spcPts val="0"/>
              </a:spcAft>
            </a:pPr>
            <a:r>
              <a:rPr lang="en-US" sz="3200" b="1" dirty="0">
                <a:effectLst/>
                <a:latin typeface="Roboto Slab (Headings)"/>
                <a:ea typeface="Times New Roman" panose="02020603050405020304" pitchFamily="18" charset="0"/>
                <a:cs typeface="Times New Roman" panose="02020603050405020304" pitchFamily="18" charset="0"/>
              </a:rPr>
              <a:t>Utility from the Business perspectives</a:t>
            </a:r>
            <a:endParaRPr lang="en-US" sz="3200" b="1" dirty="0">
              <a:effectLst/>
              <a:latin typeface="Roboto Slab (Headings)"/>
              <a:ea typeface="Times New Roman" panose="02020603050405020304" pitchFamily="18" charset="0"/>
            </a:endParaRPr>
          </a:p>
        </p:txBody>
      </p:sp>
      <p:sp>
        <p:nvSpPr>
          <p:cNvPr id="5" name="TextBox 4">
            <a:extLst>
              <a:ext uri="{FF2B5EF4-FFF2-40B4-BE49-F238E27FC236}">
                <a16:creationId xmlns=""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11" name="TextBox 10">
            <a:extLst>
              <a:ext uri="{FF2B5EF4-FFF2-40B4-BE49-F238E27FC236}">
                <a16:creationId xmlns="" xmlns:a16="http://schemas.microsoft.com/office/drawing/2014/main" id="{4352A583-8CDE-410D-B728-4692EF0C4F3D}"/>
              </a:ext>
            </a:extLst>
          </p:cNvPr>
          <p:cNvSpPr txBox="1"/>
          <p:nvPr/>
        </p:nvSpPr>
        <p:spPr>
          <a:xfrm>
            <a:off x="358194" y="1452461"/>
            <a:ext cx="11198455" cy="458074"/>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Go Long Direction Prediction</a:t>
            </a:r>
            <a:r>
              <a:rPr lang="en-US" sz="1800" dirty="0">
                <a:effectLst/>
                <a:latin typeface="Times New Roman" panose="02020603050405020304" pitchFamily="18" charset="0"/>
                <a:ea typeface="Times New Roman" panose="02020603050405020304" pitchFamily="18" charset="0"/>
              </a:rPr>
              <a:t>: </a:t>
            </a:r>
          </a:p>
        </p:txBody>
      </p:sp>
      <p:pic>
        <p:nvPicPr>
          <p:cNvPr id="8" name="Picture 7"/>
          <p:cNvPicPr/>
          <p:nvPr/>
        </p:nvPicPr>
        <p:blipFill>
          <a:blip r:embed="rId2"/>
          <a:srcRect/>
          <a:stretch>
            <a:fillRect/>
          </a:stretch>
        </p:blipFill>
        <p:spPr bwMode="auto">
          <a:xfrm>
            <a:off x="611550" y="2073548"/>
            <a:ext cx="4182519" cy="2772772"/>
          </a:xfrm>
          <a:prstGeom prst="rect">
            <a:avLst/>
          </a:prstGeom>
          <a:noFill/>
          <a:ln w="9525">
            <a:noFill/>
            <a:miter lim="800000"/>
            <a:headEnd/>
            <a:tailEnd/>
          </a:ln>
        </p:spPr>
      </p:pic>
      <p:sp>
        <p:nvSpPr>
          <p:cNvPr id="10" name="Right Arrow 9"/>
          <p:cNvSpPr/>
          <p:nvPr/>
        </p:nvSpPr>
        <p:spPr>
          <a:xfrm>
            <a:off x="4872447" y="2808514"/>
            <a:ext cx="862148" cy="3526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699761" y="2209689"/>
            <a:ext cx="6096000" cy="923330"/>
          </a:xfrm>
          <a:prstGeom prst="rect">
            <a:avLst/>
          </a:prstGeom>
          <a:solidFill>
            <a:schemeClr val="accent3">
              <a:lumMod val="60000"/>
              <a:lumOff val="40000"/>
            </a:schemeClr>
          </a:solidFill>
        </p:spPr>
        <p:txBody>
          <a:bodyPr>
            <a:spAutoFit/>
          </a:bodyPr>
          <a:lstStyle/>
          <a:p>
            <a:r>
              <a:rPr lang="en-US" dirty="0" smtClean="0"/>
              <a:t>Using Trend Indicators with the highest precision of 0.85 for HDFCBANK stock, the confusion matrix provides information as shown.</a:t>
            </a:r>
            <a:endParaRPr lang="en-US" dirty="0"/>
          </a:p>
        </p:txBody>
      </p:sp>
      <p:sp>
        <p:nvSpPr>
          <p:cNvPr id="7169" name="Rectangle 1"/>
          <p:cNvSpPr>
            <a:spLocks noChangeArrowheads="1"/>
          </p:cNvSpPr>
          <p:nvPr/>
        </p:nvSpPr>
        <p:spPr bwMode="auto">
          <a:xfrm>
            <a:off x="5695406" y="4872445"/>
            <a:ext cx="6113415" cy="1200329"/>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Net Returns </a:t>
            </a: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are:</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0.5*10000*282*0.85/100-0.5*10000*51*0.85/100=</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Rs. 9817.5 profit which would be </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9817.5 / (10000*6)*100=16.36% returns.</a:t>
            </a:r>
            <a:endParaRPr kumimoji="0" lang="en-US" b="0" i="0" u="none" strike="noStrike" cap="none" normalizeH="0" baseline="0" dirty="0" smtClean="0">
              <a:ln>
                <a:noFill/>
              </a:ln>
              <a:solidFill>
                <a:schemeClr val="tx1"/>
              </a:solidFill>
              <a:effectLst/>
              <a:latin typeface="+mj-lt"/>
              <a:cs typeface="Arial" pitchFamily="34" charset="0"/>
            </a:endParaRPr>
          </a:p>
        </p:txBody>
      </p:sp>
      <p:sp>
        <p:nvSpPr>
          <p:cNvPr id="14" name="Rectangle 13"/>
          <p:cNvSpPr/>
          <p:nvPr/>
        </p:nvSpPr>
        <p:spPr>
          <a:xfrm>
            <a:off x="383178" y="4952889"/>
            <a:ext cx="4332513" cy="1477328"/>
          </a:xfrm>
          <a:prstGeom prst="rect">
            <a:avLst/>
          </a:prstGeom>
          <a:solidFill>
            <a:schemeClr val="accent3">
              <a:lumMod val="60000"/>
              <a:lumOff val="40000"/>
            </a:schemeClr>
          </a:solidFill>
        </p:spPr>
        <p:txBody>
          <a:bodyPr wrap="square">
            <a:spAutoFit/>
          </a:bodyPr>
          <a:lstStyle/>
          <a:p>
            <a:r>
              <a:rPr lang="en-US" dirty="0" smtClean="0"/>
              <a:t>If we invest Rs.10000 for 6 years and roughly calculate profit with 0.5% change on close price with the highest precision in detecting true positives </a:t>
            </a:r>
            <a:endParaRPr lang="en-US" dirty="0"/>
          </a:p>
        </p:txBody>
      </p:sp>
      <p:sp>
        <p:nvSpPr>
          <p:cNvPr id="16" name="Right Arrow 15"/>
          <p:cNvSpPr/>
          <p:nvPr/>
        </p:nvSpPr>
        <p:spPr>
          <a:xfrm>
            <a:off x="4820194" y="5355771"/>
            <a:ext cx="927463" cy="5225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p:cNvPicPr>
            <a:picLocks noChangeAspect="1" noChangeArrowheads="1"/>
          </p:cNvPicPr>
          <p:nvPr/>
        </p:nvPicPr>
        <p:blipFill>
          <a:blip r:embed="rId3">
            <a:duotone>
              <a:prstClr val="black"/>
              <a:schemeClr val="accent1">
                <a:tint val="45000"/>
                <a:satMod val="400000"/>
              </a:schemeClr>
            </a:duotone>
            <a:lum bright="-30000" contrast="52000"/>
          </a:blip>
          <a:stretch>
            <a:fillRect/>
          </a:stretch>
        </p:blipFill>
        <p:spPr bwMode="auto">
          <a:xfrm>
            <a:off x="5753237" y="3159715"/>
            <a:ext cx="3324225" cy="16097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17" name="Straight Connector 16"/>
          <p:cNvCxnSpPr/>
          <p:nvPr/>
        </p:nvCxnSpPr>
        <p:spPr>
          <a:xfrm rot="5400000">
            <a:off x="2612572" y="4140926"/>
            <a:ext cx="4467497" cy="783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1273246" y="3971109"/>
            <a:ext cx="914400" cy="9144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9954333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algn="l"/>
            <a:r>
              <a:rPr lang="en-US" sz="3200" b="1" dirty="0" smtClean="0"/>
              <a:t/>
            </a:r>
            <a:br>
              <a:rPr lang="en-US" sz="3200" b="1" dirty="0" smtClean="0"/>
            </a:br>
            <a:r>
              <a:rPr lang="en-US" sz="3200" b="1" dirty="0" smtClean="0"/>
              <a:t>Risk-Adjusted Returns</a:t>
            </a:r>
            <a:br>
              <a:rPr lang="en-US" sz="3200" b="1" dirty="0" smtClean="0"/>
            </a:br>
            <a:r>
              <a:rPr lang="en-US" sz="3200" dirty="0" smtClean="0"/>
              <a:t> </a:t>
            </a:r>
            <a:endParaRPr lang="en-US" sz="3200" dirty="0"/>
          </a:p>
        </p:txBody>
      </p:sp>
      <p:sp>
        <p:nvSpPr>
          <p:cNvPr id="5" name="TextBox 4">
            <a:extLst>
              <a:ext uri="{FF2B5EF4-FFF2-40B4-BE49-F238E27FC236}">
                <a16:creationId xmlns=""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60417" name="Rectangle 1"/>
          <p:cNvSpPr>
            <a:spLocks noChangeArrowheads="1"/>
          </p:cNvSpPr>
          <p:nvPr/>
        </p:nvSpPr>
        <p:spPr bwMode="auto">
          <a:xfrm>
            <a:off x="389964" y="1586753"/>
            <a:ext cx="10488707" cy="3970318"/>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 Real Data dump is imported for HDFC, KOTAK, and SBI stock between 2000 till 2022. Then the Return, Variance, and Volatility of these stocks are calculated following which the Annualized return to Risk ratio and finally, the Sharpe ratios are calculated.</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HDFCBANK Stock is calculated as 0.173818.</a:t>
            </a: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b="1"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KOTAK BANK Stock is calculated as 0.149589.</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SBIBANK Stock is calculated as 0.005306.</a:t>
            </a: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Therefore, from the results obtained it becomes evident that HFDC shows a better Return vs. Risk performance over the specified period compared to KOTAK stock followed by the SBI stock which shows the least Return vs. Risk performance.</a:t>
            </a:r>
            <a:endParaRPr kumimoji="0" lang="en-US" b="0" i="0" u="none" strike="noStrike" cap="none" normalizeH="0" baseline="0" dirty="0" smtClean="0">
              <a:ln>
                <a:noFill/>
              </a:ln>
              <a:solidFill>
                <a:schemeClr val="tx1"/>
              </a:solidFill>
              <a:effectLst/>
              <a:latin typeface="+mj-lt"/>
              <a:cs typeface="Arial" pitchFamily="34" charset="0"/>
            </a:endParaRPr>
          </a:p>
        </p:txBody>
      </p:sp>
    </p:spTree>
    <p:extLst>
      <p:ext uri="{BB962C8B-B14F-4D97-AF65-F5344CB8AC3E}">
        <p14:creationId xmlns="" xmlns:p14="http://schemas.microsoft.com/office/powerpoint/2010/main" val="29954333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pic>
        <p:nvPicPr>
          <p:cNvPr id="11" name="Picture 10">
            <a:extLst>
              <a:ext uri="{FF2B5EF4-FFF2-40B4-BE49-F238E27FC236}">
                <a16:creationId xmlns="" xmlns:a16="http://schemas.microsoft.com/office/drawing/2014/main" id="{BEB7CAC9-8BBB-4561-A937-6F09E89BAB9B}"/>
              </a:ext>
            </a:extLst>
          </p:cNvPr>
          <p:cNvPicPr>
            <a:picLocks noChangeAspect="1"/>
          </p:cNvPicPr>
          <p:nvPr/>
        </p:nvPicPr>
        <p:blipFill>
          <a:blip r:embed="rId2"/>
          <a:stretch>
            <a:fillRect/>
          </a:stretch>
        </p:blipFill>
        <p:spPr>
          <a:xfrm>
            <a:off x="8892209" y="1468286"/>
            <a:ext cx="2876458" cy="4349417"/>
          </a:xfrm>
          <a:prstGeom prst="rect">
            <a:avLst/>
          </a:prstGeom>
        </p:spPr>
      </p:pic>
      <p:sp>
        <p:nvSpPr>
          <p:cNvPr id="13" name="TextBox 12">
            <a:extLst>
              <a:ext uri="{FF2B5EF4-FFF2-40B4-BE49-F238E27FC236}">
                <a16:creationId xmlns="" xmlns:a16="http://schemas.microsoft.com/office/drawing/2014/main" id="{EB4CAB51-C585-491A-BD45-E7B7F4E43697}"/>
              </a:ext>
            </a:extLst>
          </p:cNvPr>
          <p:cNvSpPr txBox="1"/>
          <p:nvPr/>
        </p:nvSpPr>
        <p:spPr>
          <a:xfrm>
            <a:off x="423333" y="1066417"/>
            <a:ext cx="8468876" cy="5355312"/>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Daily Trading NSE Data of HDFC, KOTAK, and SBI Bank from the year 2000 to 2022 is being used for this capstone project which would broadly come under BFSI.BFSI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 xmlns:p14="http://schemas.microsoft.com/office/powerpoint/2010/main" val="10659891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 xmlns:a16="http://schemas.microsoft.com/office/drawing/2014/main"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 xmlns:p14="http://schemas.microsoft.com/office/powerpoint/2010/main" val="3436964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a:t>
            </a:r>
            <a:r>
              <a:rPr lang="en-IN" dirty="0" smtClean="0"/>
              <a:t>Future Scope</a:t>
            </a:r>
            <a:endParaRPr lang="en-US" dirty="0"/>
          </a:p>
        </p:txBody>
      </p:sp>
      <p:pic>
        <p:nvPicPr>
          <p:cNvPr id="4" name="Picture 3">
            <a:extLst>
              <a:ext uri="{FF2B5EF4-FFF2-40B4-BE49-F238E27FC236}">
                <a16:creationId xmlns="" xmlns:a16="http://schemas.microsoft.com/office/drawing/2014/main" id="{21BAC6B7-2DC4-48F1-8635-549E89D45D38}"/>
              </a:ext>
            </a:extLst>
          </p:cNvPr>
          <p:cNvPicPr>
            <a:picLocks noChangeAspect="1"/>
          </p:cNvPicPr>
          <p:nvPr/>
        </p:nvPicPr>
        <p:blipFill>
          <a:blip r:embed="rId2">
            <a:extLst>
              <a:ext uri="{28A0092B-C50C-407E-A947-70E740481C1C}">
                <a14:useLocalDpi xmlns="" xmlns:a14="http://schemas.microsoft.com/office/drawing/2010/main" val="0"/>
              </a:ext>
              <a:ext uri="{837473B0-CC2E-450A-ABE3-18F120FF3D39}">
                <a1611:picAttrSrcUrl xmlns="" xmlns:a1611="http://schemas.microsoft.com/office/drawing/2016/11/main"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 xmlns:a16="http://schemas.microsoft.com/office/drawing/2014/main"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 xmlns:a16="http://schemas.microsoft.com/office/drawing/2014/main"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 xmlns:p14="http://schemas.microsoft.com/office/powerpoint/2010/main" val="21735533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 xmlns:a16="http://schemas.microsoft.com/office/drawing/2014/main" id="{21BEF2FB-B362-42B5-BCF1-883AD1E0E0CE}"/>
              </a:ext>
            </a:extLst>
          </p:cNvPr>
          <p:cNvSpPr txBox="1"/>
          <p:nvPr/>
        </p:nvSpPr>
        <p:spPr>
          <a:xfrm>
            <a:off x="701245" y="1526915"/>
            <a:ext cx="11067421" cy="4585871"/>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6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1818</a:t>
            </a:r>
            <a:r>
              <a:rPr lang="en-IN" sz="600" dirty="0">
                <a:effectLst/>
                <a:ea typeface="Times New Roman" panose="02020603050405020304" pitchFamily="18" charset="0"/>
              </a:rPr>
              <a:t>(1). https://doi.org/10.1088/1742-6596/1818/1/012016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Alhomadi, A. (2021). Forecasting stock market prices : A machine learning approach. </a:t>
            </a:r>
            <a:r>
              <a:rPr lang="en-IN" sz="600" i="1" dirty="0">
                <a:effectLst/>
                <a:ea typeface="Times New Roman" panose="02020603050405020304" pitchFamily="18" charset="0"/>
              </a:rPr>
              <a:t>Digital Commons</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(2), 16–36.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Anjani, T., &amp; Syarif, A. D. (2019). The Effect of Fundamental Analysis on Stock Returns using Data Panels ; Evidence Pharmaceutical Companies listed on IDX. </a:t>
            </a:r>
            <a:r>
              <a:rPr lang="en-IN" sz="600" i="1" dirty="0">
                <a:effectLst/>
                <a:ea typeface="Times New Roman" panose="02020603050405020304" pitchFamily="18" charset="0"/>
              </a:rPr>
              <a:t>International Journal of Innovate Science and Research Technology</a:t>
            </a:r>
            <a:r>
              <a:rPr lang="en-IN" sz="600" dirty="0">
                <a:effectLst/>
                <a:ea typeface="Times New Roman" panose="02020603050405020304" pitchFamily="18" charset="0"/>
              </a:rPr>
              <a:t>, </a:t>
            </a:r>
            <a:r>
              <a:rPr lang="en-IN" sz="600" i="1" dirty="0">
                <a:effectLst/>
                <a:ea typeface="Times New Roman" panose="02020603050405020304" pitchFamily="18" charset="0"/>
              </a:rPr>
              <a:t>4</a:t>
            </a:r>
            <a:r>
              <a:rPr lang="en-IN" sz="600" dirty="0">
                <a:effectLst/>
                <a:ea typeface="Times New Roman" panose="02020603050405020304" pitchFamily="18" charset="0"/>
              </a:rPr>
              <a:t>(7), 500–505.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Cornellius Yudha Wijaya. (2021). </a:t>
            </a:r>
            <a:r>
              <a:rPr lang="en-IN" sz="600" i="1" dirty="0">
                <a:effectLst/>
                <a:ea typeface="Times New Roman" panose="02020603050405020304" pitchFamily="18" charset="0"/>
              </a:rPr>
              <a:t>CRISP-DM Methodology For Your First Data Science Project</a:t>
            </a:r>
            <a:r>
              <a:rPr lang="en-IN" sz="600" dirty="0">
                <a:effectLst/>
                <a:ea typeface="Times New Roman" panose="02020603050405020304" pitchFamily="18" charset="0"/>
              </a:rPr>
              <a:t>. https://towardsdatascience.com/crisp-dm-methodology-for-your-first-data-science-project-769f35e0346c</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Dahham, A. Z. D., &amp; Ibrahim, A. A. (2020). Effects of Volatility and Trend Indicator for Improving Price Prediction of Cryptocurrency. </a:t>
            </a:r>
            <a:r>
              <a:rPr lang="en-IN" sz="600" i="1" dirty="0">
                <a:effectLst/>
                <a:ea typeface="Times New Roman" panose="02020603050405020304" pitchFamily="18" charset="0"/>
              </a:rPr>
              <a:t>IOP Conference Series: Materials Science and Engineering</a:t>
            </a:r>
            <a:r>
              <a:rPr lang="en-IN" sz="600" dirty="0">
                <a:effectLst/>
                <a:ea typeface="Times New Roman" panose="02020603050405020304" pitchFamily="18" charset="0"/>
              </a:rPr>
              <a:t>, </a:t>
            </a:r>
            <a:r>
              <a:rPr lang="en-IN" sz="600" i="1" dirty="0">
                <a:effectLst/>
                <a:ea typeface="Times New Roman" panose="02020603050405020304" pitchFamily="18" charset="0"/>
              </a:rPr>
              <a:t>928</a:t>
            </a:r>
            <a:r>
              <a:rPr lang="en-IN" sz="600" dirty="0">
                <a:effectLst/>
                <a:ea typeface="Times New Roman" panose="02020603050405020304" pitchFamily="18" charset="0"/>
              </a:rPr>
              <a:t>(3). https://doi.org/10.1088/1757-899X/928/3/032043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Dar, A. N. (2021). PRINCIPAL COMPONENT ANALYSIS (PCA) (Using Eigen Decomposition). </a:t>
            </a:r>
            <a:r>
              <a:rPr lang="en-IN" sz="600" i="1" dirty="0">
                <a:effectLst/>
                <a:ea typeface="Times New Roman" panose="02020603050405020304" pitchFamily="18" charset="0"/>
              </a:rPr>
              <a:t>Gsj</a:t>
            </a:r>
            <a:r>
              <a:rPr lang="en-IN" sz="600" dirty="0">
                <a:effectLst/>
                <a:ea typeface="Times New Roman" panose="02020603050405020304" pitchFamily="18" charset="0"/>
              </a:rPr>
              <a:t>, </a:t>
            </a:r>
            <a:r>
              <a:rPr lang="en-IN" sz="600" i="1" dirty="0">
                <a:effectLst/>
                <a:ea typeface="Times New Roman" panose="02020603050405020304" pitchFamily="18" charset="0"/>
              </a:rPr>
              <a:t>9</a:t>
            </a:r>
            <a:r>
              <a:rPr lang="en-IN" sz="600" dirty="0">
                <a:effectLst/>
                <a:ea typeface="Times New Roman" panose="02020603050405020304" pitchFamily="18" charset="0"/>
              </a:rPr>
              <a:t>(7), 240–252. www.globalscientificjournal.com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600" i="1" dirty="0">
                <a:effectLst/>
                <a:ea typeface="Times New Roman" panose="02020603050405020304" pitchFamily="18" charset="0"/>
              </a:rPr>
              <a:t>International Journal of Applied Engineering Research</a:t>
            </a:r>
            <a:r>
              <a:rPr lang="en-IN" sz="600" dirty="0">
                <a:effectLst/>
                <a:ea typeface="Times New Roman" panose="02020603050405020304" pitchFamily="18" charset="0"/>
              </a:rPr>
              <a:t>, </a:t>
            </a:r>
            <a:r>
              <a:rPr lang="en-IN" sz="600" i="1" dirty="0">
                <a:effectLst/>
                <a:ea typeface="Times New Roman" panose="02020603050405020304" pitchFamily="18" charset="0"/>
              </a:rPr>
              <a:t>14</a:t>
            </a:r>
            <a:r>
              <a:rPr lang="en-IN" sz="600" dirty="0">
                <a:effectLst/>
                <a:ea typeface="Times New Roman" panose="02020603050405020304" pitchFamily="18" charset="0"/>
              </a:rPr>
              <a:t>(24), 4492–4501. http://www.ripublication.com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Faijareon, C., &amp; Sornil, O. (2019). Evolving and combining technical indicators to generate trading strategies.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1195</a:t>
            </a:r>
            <a:r>
              <a:rPr lang="en-IN" sz="600" dirty="0">
                <a:effectLst/>
                <a:ea typeface="Times New Roman" panose="02020603050405020304" pitchFamily="18" charset="0"/>
              </a:rPr>
              <a:t>(1). https://doi.org/10.1088/1742-6596/1195/1/012010</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600" i="1" dirty="0">
                <a:effectLst/>
                <a:ea typeface="Times New Roman" panose="02020603050405020304" pitchFamily="18" charset="0"/>
              </a:rPr>
              <a:t>Applied Sciences (Switzerland)</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(15). https://doi.org/10.3390/app11156728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Hansen, K. B. (2020). The virtue of simplicity: On machine learning models in algorithmic trading. </a:t>
            </a:r>
            <a:r>
              <a:rPr lang="en-IN" sz="600" i="1" dirty="0">
                <a:effectLst/>
                <a:ea typeface="Times New Roman" panose="02020603050405020304" pitchFamily="18" charset="0"/>
              </a:rPr>
              <a:t>Big Data and Society</a:t>
            </a:r>
            <a:r>
              <a:rPr lang="en-IN" sz="600" dirty="0">
                <a:effectLst/>
                <a:ea typeface="Times New Roman" panose="02020603050405020304" pitchFamily="18" charset="0"/>
              </a:rPr>
              <a:t>, </a:t>
            </a:r>
            <a:r>
              <a:rPr lang="en-IN" sz="600" i="1" dirty="0">
                <a:effectLst/>
                <a:ea typeface="Times New Roman" panose="02020603050405020304" pitchFamily="18" charset="0"/>
              </a:rPr>
              <a:t>7</a:t>
            </a:r>
            <a:r>
              <a:rPr lang="en-IN" sz="600" dirty="0">
                <a:effectLst/>
                <a:ea typeface="Times New Roman" panose="02020603050405020304" pitchFamily="18" charset="0"/>
              </a:rPr>
              <a:t>(1). https://doi.org/10.1177/2053951720926558</a:t>
            </a:r>
            <a:endParaRPr lang="en-US" sz="600" dirty="0">
              <a:effectLst/>
              <a:ea typeface="Times New Roman" panose="02020603050405020304" pitchFamily="18" charset="0"/>
            </a:endParaRPr>
          </a:p>
          <a:p>
            <a:r>
              <a:rPr lang="en-IN" sz="600" dirty="0">
                <a:effectLst/>
                <a:ea typeface="Times New Roman" panose="02020603050405020304" pitchFamily="18" charset="0"/>
              </a:rPr>
              <a:t>Huang, Y., Capretz, L. F., &amp; Ho, D. (2021). Machine Learning for Stock Prediction Based on Fundamental Analysis. </a:t>
            </a:r>
            <a:r>
              <a:rPr lang="en-IN" sz="600" i="1" dirty="0">
                <a:effectLst/>
                <a:ea typeface="Times New Roman" panose="02020603050405020304" pitchFamily="18" charset="0"/>
              </a:rPr>
              <a:t>2021 IEEE Symposium Series on Computational Intelligence, SSCI </a:t>
            </a:r>
          </a:p>
          <a:p>
            <a:pPr marL="304800" marR="0" indent="-304800">
              <a:lnSpc>
                <a:spcPct val="150000"/>
              </a:lnSpc>
              <a:spcBef>
                <a:spcPts val="0"/>
              </a:spcBef>
              <a:spcAft>
                <a:spcPts val="0"/>
              </a:spcAft>
            </a:pPr>
            <a:r>
              <a:rPr lang="en-IN" sz="600" i="1" dirty="0">
                <a:effectLst/>
                <a:ea typeface="Times New Roman" panose="02020603050405020304" pitchFamily="18" charset="0"/>
              </a:rPr>
              <a:t> 2021 - Proceedings</a:t>
            </a:r>
            <a:r>
              <a:rPr lang="en-IN" sz="600" dirty="0">
                <a:effectLst/>
                <a:ea typeface="Times New Roman" panose="02020603050405020304" pitchFamily="18" charset="0"/>
              </a:rPr>
              <a:t>. https://doi.org/10.1109/SSCI50451.2021.9660134</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Jena, M., &amp; Dehuri, S. (2020). Decision tree for classification and regression: A state-of-the art review. </a:t>
            </a:r>
            <a:r>
              <a:rPr lang="en-IN" sz="600" i="1" dirty="0">
                <a:effectLst/>
                <a:ea typeface="Times New Roman" panose="02020603050405020304" pitchFamily="18" charset="0"/>
              </a:rPr>
              <a:t>Informatica (Slovenia)</a:t>
            </a:r>
            <a:r>
              <a:rPr lang="en-IN" sz="600" dirty="0">
                <a:effectLst/>
                <a:ea typeface="Times New Roman" panose="02020603050405020304" pitchFamily="18" charset="0"/>
              </a:rPr>
              <a:t>, </a:t>
            </a:r>
            <a:r>
              <a:rPr lang="en-IN" sz="600" i="1" dirty="0">
                <a:effectLst/>
                <a:ea typeface="Times New Roman" panose="02020603050405020304" pitchFamily="18" charset="0"/>
              </a:rPr>
              <a:t>44</a:t>
            </a:r>
            <a:r>
              <a:rPr lang="en-IN" sz="600" dirty="0">
                <a:effectLst/>
                <a:ea typeface="Times New Roman" panose="02020603050405020304" pitchFamily="18" charset="0"/>
              </a:rPr>
              <a:t>(4), 405–420. https://doi.org/10.31449/INF.V44I4.3023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600" i="1" dirty="0">
                <a:effectLst/>
                <a:ea typeface="Times New Roman" panose="02020603050405020304" pitchFamily="18" charset="0"/>
              </a:rPr>
              <a:t>International Journal of Recent Scientific Research</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 30693–30695. https://doi.org/10.24327/IJRSR</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Magner, N., Lavin, J. F., Valle, M., &amp; Hardy, N. (2021). The predictive power of stock market’s expectations volatility: A financial synchronization phenomenon. </a:t>
            </a:r>
            <a:r>
              <a:rPr lang="en-IN" sz="600" i="1" dirty="0">
                <a:effectLst/>
                <a:ea typeface="Times New Roman" panose="02020603050405020304" pitchFamily="18" charset="0"/>
              </a:rPr>
              <a:t>PLoS ONE</a:t>
            </a:r>
            <a:r>
              <a:rPr lang="en-IN" sz="600" dirty="0">
                <a:effectLst/>
                <a:ea typeface="Times New Roman" panose="02020603050405020304" pitchFamily="18" charset="0"/>
              </a:rPr>
              <a:t>, </a:t>
            </a:r>
            <a:r>
              <a:rPr lang="en-IN" sz="600" i="1" dirty="0">
                <a:effectLst/>
                <a:ea typeface="Times New Roman" panose="02020603050405020304" pitchFamily="18" charset="0"/>
              </a:rPr>
              <a:t>16</a:t>
            </a:r>
            <a:r>
              <a:rPr lang="en-IN" sz="600" dirty="0">
                <a:effectLst/>
                <a:ea typeface="Times New Roman" panose="02020603050405020304" pitchFamily="18" charset="0"/>
              </a:rPr>
              <a:t>(5 May), 1–21. https://doi.org/10.1371/journal.pone.0250846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600" i="1" dirty="0">
                <a:effectLst/>
                <a:ea typeface="Times New Roman" panose="02020603050405020304" pitchFamily="18" charset="0"/>
              </a:rPr>
              <a:t>ACM International Conference Proceeding Series</a:t>
            </a:r>
            <a:r>
              <a:rPr lang="en-IN" sz="600" dirty="0">
                <a:effectLst/>
                <a:ea typeface="Times New Roman" panose="02020603050405020304" pitchFamily="18" charset="0"/>
              </a:rPr>
              <a:t>, 412–419. https://doi.org/10.1145/3453892.3461323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600" i="1" dirty="0">
                <a:effectLst/>
                <a:ea typeface="Times New Roman" panose="02020603050405020304" pitchFamily="18" charset="0"/>
              </a:rPr>
              <a:t>IIMB Management Review</a:t>
            </a:r>
            <a:r>
              <a:rPr lang="en-IN" sz="600" dirty="0">
                <a:effectLst/>
                <a:ea typeface="Times New Roman" panose="02020603050405020304" pitchFamily="18" charset="0"/>
              </a:rPr>
              <a:t>, </a:t>
            </a:r>
            <a:r>
              <a:rPr lang="en-IN" sz="600" i="1" dirty="0">
                <a:effectLst/>
                <a:ea typeface="Times New Roman" panose="02020603050405020304" pitchFamily="18" charset="0"/>
              </a:rPr>
              <a:t>32</a:t>
            </a:r>
            <a:r>
              <a:rPr lang="en-IN" sz="600" dirty="0">
                <a:effectLst/>
                <a:ea typeface="Times New Roman" panose="02020603050405020304" pitchFamily="18" charset="0"/>
              </a:rPr>
              <a:t>(1), 75–84. https://doi.org/10.1016/j.iimb.2019.07.007</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moneycontrol. (n.d.). </a:t>
            </a:r>
            <a:r>
              <a:rPr lang="en-IN" sz="600" i="1" dirty="0">
                <a:effectLst/>
                <a:ea typeface="Times New Roman" panose="02020603050405020304" pitchFamily="18" charset="0"/>
              </a:rPr>
              <a:t>HDFC Bank Ltd.TECHNICALS</a:t>
            </a:r>
            <a:r>
              <a:rPr lang="en-IN" sz="600" dirty="0">
                <a:effectLst/>
                <a:ea typeface="Times New Roman" panose="02020603050405020304" pitchFamily="18" charset="0"/>
              </a:rPr>
              <a:t>. https://www.moneycontrol.com/technical-analysis/hdfcbank/HDF01/weekly</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Mukerji, P., Chung, C., Walsh, T., &amp; Xiong, B. (2019). The Impact of Algorithmic Trading in a Simulated Asset Market. </a:t>
            </a:r>
            <a:r>
              <a:rPr lang="en-IN" sz="600" i="1" dirty="0">
                <a:effectLst/>
                <a:ea typeface="Times New Roman" panose="02020603050405020304" pitchFamily="18" charset="0"/>
              </a:rPr>
              <a:t>Journal of Risk and Financial Management</a:t>
            </a:r>
            <a:r>
              <a:rPr lang="en-IN" sz="600" dirty="0">
                <a:effectLst/>
                <a:ea typeface="Times New Roman" panose="02020603050405020304" pitchFamily="18" charset="0"/>
              </a:rPr>
              <a:t>, </a:t>
            </a:r>
            <a:r>
              <a:rPr lang="en-IN" sz="600" i="1" dirty="0">
                <a:effectLst/>
                <a:ea typeface="Times New Roman" panose="02020603050405020304" pitchFamily="18" charset="0"/>
              </a:rPr>
              <a:t>12</a:t>
            </a:r>
            <a:r>
              <a:rPr lang="en-IN" sz="600" dirty="0">
                <a:effectLst/>
                <a:ea typeface="Times New Roman" panose="02020603050405020304" pitchFamily="18" charset="0"/>
              </a:rPr>
              <a:t>(2), 68. https://doi.org/10.3390/jrfm12020068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600" i="1" dirty="0">
                <a:effectLst/>
                <a:ea typeface="Times New Roman" panose="02020603050405020304" pitchFamily="18" charset="0"/>
              </a:rPr>
              <a:t>SLAS Discovery</a:t>
            </a:r>
            <a:r>
              <a:rPr lang="en-IN" sz="600" dirty="0">
                <a:effectLst/>
                <a:ea typeface="Times New Roman" panose="02020603050405020304" pitchFamily="18" charset="0"/>
              </a:rPr>
              <a:t>, </a:t>
            </a:r>
            <a:r>
              <a:rPr lang="en-IN" sz="600" i="1" dirty="0">
                <a:effectLst/>
                <a:ea typeface="Times New Roman" panose="02020603050405020304" pitchFamily="18" charset="0"/>
              </a:rPr>
              <a:t>25</a:t>
            </a:r>
            <a:r>
              <a:rPr lang="en-IN" sz="600" dirty="0">
                <a:effectLst/>
                <a:ea typeface="Times New Roman" panose="02020603050405020304" pitchFamily="18" charset="0"/>
              </a:rPr>
              <a:t>(6), 655–664. https://doi.org/10.1177/2472555220919345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Rajkar, A., Kumaria, A., Raut, A., &amp; Kulkarni, N. (2021). Stock Market Price Prediction and Analysis. </a:t>
            </a:r>
            <a:r>
              <a:rPr lang="en-IN" sz="600" i="1" dirty="0">
                <a:effectLst/>
                <a:ea typeface="Times New Roman" panose="02020603050405020304" pitchFamily="18" charset="0"/>
              </a:rPr>
              <a:t>International Journal of Engineering Research &amp; Technology</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(06), 115–119.</a:t>
            </a:r>
            <a:endParaRPr lang="en-US" sz="600" dirty="0">
              <a:effectLst/>
              <a:ea typeface="Times New Roman" panose="02020603050405020304" pitchFamily="18" charset="0"/>
            </a:endParaRPr>
          </a:p>
          <a:p>
            <a:r>
              <a:rPr lang="en-IN" sz="600" dirty="0">
                <a:effectLst/>
                <a:ea typeface="Times New Roman" panose="02020603050405020304" pitchFamily="18" charset="0"/>
              </a:rPr>
              <a:t>Rouf, N., Malik, M. B., Arif, T., Sharma, S., Singh, S., Aich, S., &amp; Kim, H. C. (2021). Stock </a:t>
            </a: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market prediction using machine learning techniques: A decade survey on methodologies, recent developments, and future directions. </a:t>
            </a:r>
            <a:r>
              <a:rPr lang="en-IN" sz="600" i="1" dirty="0">
                <a:effectLst/>
                <a:latin typeface="+mj-lt"/>
                <a:ea typeface="Times New Roman" panose="02020603050405020304" pitchFamily="18" charset="0"/>
              </a:rPr>
              <a:t>Electronics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(21). https://doi.org/10.3390/electronics10212717</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Schonlau, M., &amp; Zou, R. Y. (2020). The random forest algorithm for statistical learning. </a:t>
            </a:r>
            <a:r>
              <a:rPr lang="en-IN" sz="600" i="1" dirty="0">
                <a:effectLst/>
                <a:latin typeface="+mj-lt"/>
                <a:ea typeface="Times New Roman" panose="02020603050405020304" pitchFamily="18" charset="0"/>
              </a:rPr>
              <a:t>Stata Journal</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(1), 3–29. https://doi.org/10.1177/1536867X20909688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Shah, D., Isah, H., &amp; Zulkernine, F. (2019). Stock market analysis: A review and taxonomy of prediction techniques. </a:t>
            </a:r>
            <a:r>
              <a:rPr lang="en-IN" sz="600" i="1" dirty="0">
                <a:effectLst/>
                <a:latin typeface="+mj-lt"/>
                <a:ea typeface="Times New Roman" panose="02020603050405020304" pitchFamily="18" charset="0"/>
              </a:rPr>
              <a:t>International Journal of Financial Studies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7</a:t>
            </a:r>
            <a:r>
              <a:rPr lang="en-IN" sz="600" dirty="0">
                <a:effectLst/>
                <a:latin typeface="+mj-lt"/>
                <a:ea typeface="Times New Roman" panose="02020603050405020304" pitchFamily="18" charset="0"/>
              </a:rPr>
              <a:t>(2). https://doi.org/10.3390/ijfs7020026</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Silva, I., &amp; Naranjo, J. E. (2020). A systematic methodology to evaluate prediction models for driving style classification. </a:t>
            </a:r>
            <a:r>
              <a:rPr lang="en-IN" sz="600" i="1" dirty="0">
                <a:effectLst/>
                <a:latin typeface="+mj-lt"/>
                <a:ea typeface="Times New Roman" panose="02020603050405020304" pitchFamily="18" charset="0"/>
              </a:rPr>
              <a:t>Sensors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(6), 1–21. https://doi.org/10.3390/s20061692</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Sonkiya, P., Bajpai, V., &amp; Bansal, A. (2021). </a:t>
            </a:r>
            <a:r>
              <a:rPr lang="en-IN" sz="600" i="1" dirty="0">
                <a:effectLst/>
                <a:latin typeface="+mj-lt"/>
                <a:ea typeface="Times New Roman" panose="02020603050405020304" pitchFamily="18" charset="0"/>
              </a:rPr>
              <a:t>Stock price prediction using BERT and GAN</a:t>
            </a:r>
            <a:r>
              <a:rPr lang="en-IN" sz="600" dirty="0">
                <a:effectLst/>
                <a:latin typeface="+mj-lt"/>
                <a:ea typeface="Times New Roman" panose="02020603050405020304" pitchFamily="18" charset="0"/>
              </a:rPr>
              <a:t>. http://arxiv.org/abs/2107.09055</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Thanekar, G. S., &amp; Shaikh, Z. S. (2021). Analysis and Evaluation of Technical Indicators for Prediction of Stock Market. </a:t>
            </a:r>
            <a:r>
              <a:rPr lang="en-IN" sz="600" i="1" dirty="0">
                <a:effectLst/>
                <a:latin typeface="+mj-lt"/>
                <a:ea typeface="Times New Roman" panose="02020603050405020304" pitchFamily="18" charset="0"/>
              </a:rPr>
              <a:t>International Journal of Engineering Research &amp; Technology (IJERT)</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(May), 341–344.</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Wang, L. (2019). Research and Implementation of Machine Learning Classifier Based on KNN. </a:t>
            </a:r>
            <a:r>
              <a:rPr lang="en-IN" sz="600" i="1" dirty="0">
                <a:effectLst/>
                <a:latin typeface="+mj-lt"/>
                <a:ea typeface="Times New Roman" panose="02020603050405020304" pitchFamily="18" charset="0"/>
              </a:rPr>
              <a:t>IOP Conference Series: Materials Science and Engineering</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677</a:t>
            </a:r>
            <a:r>
              <a:rPr lang="en-IN" sz="600" dirty="0">
                <a:effectLst/>
                <a:latin typeface="+mj-lt"/>
                <a:ea typeface="Times New Roman" panose="02020603050405020304" pitchFamily="18" charset="0"/>
              </a:rPr>
              <a:t>(5), 0–5. https://doi.org/10.1088/1757-899X/677/5/052038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Zhang, P., Jia, Y., &amp; Shang, Y. (2022). Research and application of XGBoost in imbalanced data. </a:t>
            </a:r>
            <a:r>
              <a:rPr lang="en-IN" sz="600" i="1" dirty="0">
                <a:effectLst/>
                <a:latin typeface="+mj-lt"/>
                <a:ea typeface="Times New Roman" panose="02020603050405020304" pitchFamily="18" charset="0"/>
              </a:rPr>
              <a:t>International Journal of Distributed Sensor Networks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18</a:t>
            </a:r>
            <a:r>
              <a:rPr lang="en-IN" sz="600" dirty="0">
                <a:effectLst/>
                <a:latin typeface="+mj-lt"/>
                <a:ea typeface="Times New Roman" panose="02020603050405020304" pitchFamily="18" charset="0"/>
              </a:rPr>
              <a:t>(6). https://doi.org/10.1177/15501329221106935</a:t>
            </a:r>
            <a:endParaRPr lang="en-US" sz="600" dirty="0">
              <a:effectLst/>
              <a:latin typeface="+mj-lt"/>
              <a:ea typeface="Times New Roman" panose="02020603050405020304" pitchFamily="18" charset="0"/>
            </a:endParaRPr>
          </a:p>
          <a:p>
            <a:endParaRPr lang="en-US" sz="500" dirty="0">
              <a:effectLst/>
              <a:ea typeface="Times New Roman" panose="02020603050405020304" pitchFamily="18" charset="0"/>
            </a:endParaRPr>
          </a:p>
          <a:p>
            <a:endParaRPr lang="en-US" sz="500" dirty="0">
              <a:effectLst/>
              <a:ea typeface="Times New Roman" panose="02020603050405020304" pitchFamily="18" charset="0"/>
            </a:endParaRPr>
          </a:p>
        </p:txBody>
      </p:sp>
    </p:spTree>
    <p:extLst>
      <p:ext uri="{BB962C8B-B14F-4D97-AF65-F5344CB8AC3E}">
        <p14:creationId xmlns="" xmlns:p14="http://schemas.microsoft.com/office/powerpoint/2010/main" val="37776725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 xmlns:p14="http://schemas.microsoft.com/office/powerpoint/2010/main" val="8963227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8A3CC3FE-064E-4FC6-8395-DD9D811CBFB4}"/>
              </a:ext>
            </a:extLst>
          </p:cNvPr>
          <p:cNvPicPr>
            <a:picLocks noChangeAspect="1"/>
          </p:cNvPicPr>
          <p:nvPr/>
        </p:nvPicPr>
        <p:blipFill>
          <a:blip r:embed="rId2"/>
          <a:stretch>
            <a:fillRect/>
          </a:stretch>
        </p:blipFill>
        <p:spPr>
          <a:xfrm>
            <a:off x="6128332" y="2478157"/>
            <a:ext cx="5790961" cy="2532721"/>
          </a:xfrm>
          <a:prstGeom prst="rect">
            <a:avLst/>
          </a:prstGeom>
        </p:spPr>
      </p:pic>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 xmlns:a16="http://schemas.microsoft.com/office/drawing/2014/main" id="{8AE4F847-C29E-40EF-A84F-91A4F11CE0B4}"/>
              </a:ext>
            </a:extLst>
          </p:cNvPr>
          <p:cNvSpPr txBox="1"/>
          <p:nvPr/>
        </p:nvSpPr>
        <p:spPr>
          <a:xfrm>
            <a:off x="304799" y="1532842"/>
            <a:ext cx="5577016" cy="4197559"/>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4"/>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p:txBody>
      </p:sp>
      <p:cxnSp>
        <p:nvCxnSpPr>
          <p:cNvPr id="8" name="Straight Connector 7">
            <a:extLst>
              <a:ext uri="{FF2B5EF4-FFF2-40B4-BE49-F238E27FC236}">
                <a16:creationId xmlns="" xmlns:a16="http://schemas.microsoft.com/office/drawing/2014/main" id="{CF7129DB-F529-4D1C-9268-292EE254E5DF}"/>
              </a:ext>
            </a:extLst>
          </p:cNvPr>
          <p:cNvCxnSpPr/>
          <p:nvPr/>
        </p:nvCxnSpPr>
        <p:spPr>
          <a:xfrm>
            <a:off x="6063669" y="1049867"/>
            <a:ext cx="0" cy="542832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 xmlns:p14="http://schemas.microsoft.com/office/powerpoint/2010/main" val="21847891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5" name="TextBox 4">
            <a:extLst>
              <a:ext uri="{FF2B5EF4-FFF2-40B4-BE49-F238E27FC236}">
                <a16:creationId xmlns="" xmlns:a16="http://schemas.microsoft.com/office/drawing/2014/main" id="{A6017331-7CD5-4295-8116-958AB9D98A06}"/>
              </a:ext>
            </a:extLst>
          </p:cNvPr>
          <p:cNvSpPr txBox="1"/>
          <p:nvPr/>
        </p:nvSpPr>
        <p:spPr>
          <a:xfrm>
            <a:off x="364066" y="1167609"/>
            <a:ext cx="11463867" cy="507831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t>28 documents were reviewed for the purpose of capstone2.These included topics namely impact of algorithmic trading and Stock market prediction using machine learning techniques and analysis thereafter.</a:t>
            </a:r>
          </a:p>
          <a:p>
            <a:pPr marL="342900" indent="-342900">
              <a:buFont typeface="+mj-lt"/>
              <a:buAutoNum type="arabicPeriod"/>
            </a:pPr>
            <a:endParaRPr lang="en-US" dirty="0"/>
          </a:p>
          <a:p>
            <a:pPr marL="342900" indent="-342900">
              <a:buFont typeface="+mj-lt"/>
              <a:buAutoNum type="arabicPeriod"/>
            </a:pPr>
            <a:r>
              <a:rPr lang="en-US" dirty="0"/>
              <a:t>The effect of Technical and fundamental analysis on investment decisions were researched which included technical analysis for HDFC,KOTAK and SBI stocks.</a:t>
            </a:r>
          </a:p>
          <a:p>
            <a:pPr marL="342900" indent="-342900">
              <a:buFont typeface="+mj-lt"/>
              <a:buAutoNum type="arabicPeriod"/>
            </a:pPr>
            <a:endParaRPr lang="en-US" dirty="0"/>
          </a:p>
          <a:p>
            <a:pPr marL="342900" indent="-342900">
              <a:buFont typeface="+mj-lt"/>
              <a:buAutoNum type="arabicPeriod"/>
            </a:pPr>
            <a:r>
              <a:rPr lang="en-US" dirty="0"/>
              <a:t>supervised and unsupervised machine learning methods were gone through. Other studies included Decision tree for classification and regression, random forest algorithm, Logistic regression, XGBoost and KNN.</a:t>
            </a:r>
          </a:p>
          <a:p>
            <a:pPr marL="342900" indent="-342900">
              <a:buFont typeface="+mj-lt"/>
              <a:buAutoNum type="arabicPeriod"/>
            </a:pPr>
            <a:endParaRPr lang="en-US" dirty="0"/>
          </a:p>
          <a:p>
            <a:pPr marL="342900" indent="-342900">
              <a:buFont typeface="+mj-lt"/>
              <a:buAutoNum type="arabicPeriod"/>
            </a:pPr>
            <a:r>
              <a:rPr lang="en-US" dirty="0"/>
              <a:t>Effects of volatility, trend, momentum indicators for prediction of stock market were researched. Confusion matrix method of evaluation of error metrics were gone through.</a:t>
            </a:r>
          </a:p>
          <a:p>
            <a:pPr marL="342900" indent="-342900">
              <a:buFont typeface="+mj-lt"/>
              <a:buAutoNum type="arabicPeriod"/>
            </a:pPr>
            <a:endParaRPr lang="en-US" dirty="0"/>
          </a:p>
          <a:p>
            <a:pPr marL="342900" indent="-342900">
              <a:buFont typeface="+mj-lt"/>
              <a:buAutoNum type="arabicPeriod"/>
            </a:pPr>
            <a:r>
              <a:rPr lang="en-US" dirty="0"/>
              <a:t>Some of the research gaps observed were that Feature expansion and  elimination techniques in data preparation were lacking details, fundamental analysis wasn't explored enough, research on volume indicators in technical analysis was missing. Hyperparameter tuning while discussing machine learning algorithms should have been discussed in more details. </a:t>
            </a:r>
          </a:p>
        </p:txBody>
      </p:sp>
    </p:spTree>
    <p:extLst>
      <p:ext uri="{BB962C8B-B14F-4D97-AF65-F5344CB8AC3E}">
        <p14:creationId xmlns="" xmlns:p14="http://schemas.microsoft.com/office/powerpoint/2010/main" val="13328166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 xmlns:a16="http://schemas.microsoft.com/office/drawing/2014/main" id="{60F5F097-7DCC-44B4-B960-7F58E7107176}"/>
              </a:ext>
              <a:ext uri="{C183D7F6-B498-43B3-948B-1728B52AA6E4}">
                <adec:decorative xmlns=""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 xmlns:a16="http://schemas.microsoft.com/office/drawing/2014/main" id="{6E80ADB2-C867-401D-B2DD-ED17212DC665}"/>
              </a:ext>
            </a:extLst>
          </p:cNvPr>
          <p:cNvSpPr/>
          <p:nvPr/>
        </p:nvSpPr>
        <p:spPr>
          <a:xfrm>
            <a:off x="838200" y="2015762"/>
            <a:ext cx="3137450" cy="1066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P</a:t>
            </a:r>
            <a:r>
              <a:rPr lang="en-US" sz="1800" dirty="0">
                <a:effectLst/>
                <a:latin typeface="Roboto Slab (Body)"/>
                <a:ea typeface="Calibri" panose="020F0502020204030204" pitchFamily="34" charset="0"/>
              </a:rPr>
              <a:t>lenty of Regression algorithms to detect the closing price of any stock.</a:t>
            </a:r>
            <a:endParaRPr lang="en-US" dirty="0">
              <a:latin typeface="Roboto Slab (Body)"/>
            </a:endParaRPr>
          </a:p>
        </p:txBody>
      </p:sp>
      <p:sp>
        <p:nvSpPr>
          <p:cNvPr id="19" name="Rectangle: Rounded Corners 18">
            <a:extLst>
              <a:ext uri="{FF2B5EF4-FFF2-40B4-BE49-F238E27FC236}">
                <a16:creationId xmlns="" xmlns:a16="http://schemas.microsoft.com/office/drawing/2014/main" id="{097BC266-9959-4EFA-9FFB-A440B71A30BA}"/>
              </a:ext>
            </a:extLst>
          </p:cNvPr>
          <p:cNvSpPr/>
          <p:nvPr/>
        </p:nvSpPr>
        <p:spPr>
          <a:xfrm>
            <a:off x="821636" y="3311593"/>
            <a:ext cx="3207021"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Underfitting and overfitting may destroy the accuracy of our regression models</a:t>
            </a:r>
          </a:p>
        </p:txBody>
      </p:sp>
      <p:sp>
        <p:nvSpPr>
          <p:cNvPr id="23" name="Rectangle: Rounded Corners 22">
            <a:extLst>
              <a:ext uri="{FF2B5EF4-FFF2-40B4-BE49-F238E27FC236}">
                <a16:creationId xmlns="" xmlns:a16="http://schemas.microsoft.com/office/drawing/2014/main" id="{A326C3A5-BC17-4C02-8E97-AB50C49DC5F0}"/>
              </a:ext>
            </a:extLst>
          </p:cNvPr>
          <p:cNvSpPr/>
          <p:nvPr/>
        </p:nvSpPr>
        <p:spPr>
          <a:xfrm>
            <a:off x="715620" y="4734821"/>
            <a:ext cx="3297064" cy="16527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completely relying only on regression algorithms to quantitatively predict the exact closing price of any stocks is not advisable.</a:t>
            </a:r>
          </a:p>
        </p:txBody>
      </p:sp>
      <p:cxnSp>
        <p:nvCxnSpPr>
          <p:cNvPr id="25" name="Straight Arrow Connector 24">
            <a:extLst>
              <a:ext uri="{FF2B5EF4-FFF2-40B4-BE49-F238E27FC236}">
                <a16:creationId xmlns=""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 xmlns:a16="http://schemas.microsoft.com/office/drawing/2014/main" id="{B4ED8D99-A640-4A64-B9D1-24DAFB0D5A2D}"/>
              </a:ext>
            </a:extLst>
          </p:cNvPr>
          <p:cNvSpPr txBox="1"/>
          <p:nvPr/>
        </p:nvSpPr>
        <p:spPr>
          <a:xfrm>
            <a:off x="4691270" y="5428354"/>
            <a:ext cx="2776197" cy="1200329"/>
          </a:xfrm>
          <a:prstGeom prst="rect">
            <a:avLst/>
          </a:prstGeom>
          <a:noFill/>
        </p:spPr>
        <p:txBody>
          <a:bodyPr wrap="square">
            <a:spAutoFit/>
          </a:bodyPr>
          <a:lstStyle/>
          <a:p>
            <a:r>
              <a:rPr lang="en-US" dirty="0"/>
              <a:t>Prediction Accuracy Still Unpredictable. Directional analysis is required.</a:t>
            </a:r>
          </a:p>
        </p:txBody>
      </p:sp>
      <p:sp>
        <p:nvSpPr>
          <p:cNvPr id="35" name="Rectangle: Rounded Corners 34">
            <a:extLst>
              <a:ext uri="{FF2B5EF4-FFF2-40B4-BE49-F238E27FC236}">
                <a16:creationId xmlns=""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Try alternate approaches as well which enables us to decide objectively whether say the price of any stock will move up or move down or remain neutral.</a:t>
            </a:r>
          </a:p>
        </p:txBody>
      </p:sp>
      <p:cxnSp>
        <p:nvCxnSpPr>
          <p:cNvPr id="39" name="Straight Arrow Connector 38">
            <a:extLst>
              <a:ext uri="{FF2B5EF4-FFF2-40B4-BE49-F238E27FC236}">
                <a16:creationId xmlns=""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1620442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sp>
        <p:nvSpPr>
          <p:cNvPr id="16" name="Rectangle: Top Corners One Rounded and One Snipped 15">
            <a:extLst>
              <a:ext uri="{FF2B5EF4-FFF2-40B4-BE49-F238E27FC236}">
                <a16:creationId xmlns="" xmlns:a16="http://schemas.microsoft.com/office/drawing/2014/main" id="{F03337DE-CE10-429A-80EA-F3DC82F2D7EB}"/>
              </a:ext>
            </a:extLst>
          </p:cNvPr>
          <p:cNvSpPr/>
          <p:nvPr/>
        </p:nvSpPr>
        <p:spPr>
          <a:xfrm>
            <a:off x="477114" y="4041913"/>
            <a:ext cx="2580871" cy="2048596"/>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sp>
        <p:nvSpPr>
          <p:cNvPr id="14" name="TextBox 13">
            <a:extLst>
              <a:ext uri="{FF2B5EF4-FFF2-40B4-BE49-F238E27FC236}">
                <a16:creationId xmlns="" xmlns:a16="http://schemas.microsoft.com/office/drawing/2014/main" id="{C6CA1C40-3DB1-4359-A073-64212D599E8A}"/>
              </a:ext>
            </a:extLst>
          </p:cNvPr>
          <p:cNvSpPr txBox="1"/>
          <p:nvPr/>
        </p:nvSpPr>
        <p:spPr>
          <a:xfrm>
            <a:off x="3691027" y="4041913"/>
            <a:ext cx="3341205" cy="203132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a:p>
            <a:pPr marL="342900" indent="-342900">
              <a:buFont typeface="+mj-lt"/>
              <a:buAutoNum type="arabicPeriod"/>
            </a:pPr>
            <a:endParaRPr lang="en-US" dirty="0"/>
          </a:p>
        </p:txBody>
      </p:sp>
      <p:sp>
        <p:nvSpPr>
          <p:cNvPr id="17" name="TextBox 16">
            <a:extLst>
              <a:ext uri="{FF2B5EF4-FFF2-40B4-BE49-F238E27FC236}">
                <a16:creationId xmlns="" xmlns:a16="http://schemas.microsoft.com/office/drawing/2014/main" id="{A42B5C15-979A-425D-BBA3-78A0921DC401}"/>
              </a:ext>
            </a:extLst>
          </p:cNvPr>
          <p:cNvSpPr txBox="1"/>
          <p:nvPr/>
        </p:nvSpPr>
        <p:spPr>
          <a:xfrm>
            <a:off x="7238390" y="4045315"/>
            <a:ext cx="4219936" cy="1754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Given the historical data, it should be correctly predicted whether the price will move up or move down utilizing precision, recall and accuracy Metrics used in classification modelling techniques.</a:t>
            </a:r>
          </a:p>
        </p:txBody>
      </p:sp>
      <p:sp>
        <p:nvSpPr>
          <p:cNvPr id="15" name="TextBox 14">
            <a:extLst>
              <a:ext uri="{FF2B5EF4-FFF2-40B4-BE49-F238E27FC236}">
                <a16:creationId xmlns="" xmlns:a16="http://schemas.microsoft.com/office/drawing/2014/main" id="{1B0EC433-495A-4170-BC10-DF1BA62D00E2}"/>
              </a:ext>
            </a:extLst>
          </p:cNvPr>
          <p:cNvSpPr txBox="1"/>
          <p:nvPr/>
        </p:nvSpPr>
        <p:spPr>
          <a:xfrm>
            <a:off x="3922359" y="1453660"/>
            <a:ext cx="2683530" cy="1200329"/>
          </a:xfrm>
          <a:prstGeom prst="rect">
            <a:avLst/>
          </a:prstGeom>
          <a:solidFill>
            <a:schemeClr val="accent2"/>
          </a:solidFill>
        </p:spPr>
        <p:txBody>
          <a:bodyPr wrap="square">
            <a:spAutoFit/>
          </a:bodyPr>
          <a:lstStyle/>
          <a:p>
            <a:r>
              <a:rPr lang="en-US" dirty="0">
                <a:latin typeface="Roboto Slab (Body)"/>
                <a:ea typeface="Calibri" panose="020F0502020204030204" pitchFamily="34" charset="0"/>
              </a:rPr>
              <a:t>B</a:t>
            </a:r>
            <a:r>
              <a:rPr lang="en-US" sz="1800" dirty="0">
                <a:effectLst/>
                <a:latin typeface="Roboto Slab (Body)"/>
                <a:ea typeface="Calibri" panose="020F0502020204030204" pitchFamily="34" charset="0"/>
              </a:rPr>
              <a:t>uild the right models by using multiple Classification Modelling techniques .</a:t>
            </a:r>
            <a:endParaRPr lang="en-US" dirty="0">
              <a:latin typeface="Roboto Slab (Body)"/>
            </a:endParaRPr>
          </a:p>
        </p:txBody>
      </p:sp>
      <p:sp>
        <p:nvSpPr>
          <p:cNvPr id="8" name="Arrow: Down 7">
            <a:extLst>
              <a:ext uri="{FF2B5EF4-FFF2-40B4-BE49-F238E27FC236}">
                <a16:creationId xmlns="" xmlns:a16="http://schemas.microsoft.com/office/drawing/2014/main" id="{B5A9953C-5AD5-4CAE-9391-19BEA2918C62}"/>
              </a:ext>
            </a:extLst>
          </p:cNvPr>
          <p:cNvSpPr/>
          <p:nvPr/>
        </p:nvSpPr>
        <p:spPr>
          <a:xfrm>
            <a:off x="4703534" y="2653989"/>
            <a:ext cx="728870" cy="1387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 xmlns:a16="http://schemas.microsoft.com/office/drawing/2014/main" id="{8569274C-CB74-49EB-B188-6989F006D2D0}"/>
              </a:ext>
            </a:extLst>
          </p:cNvPr>
          <p:cNvSpPr txBox="1"/>
          <p:nvPr/>
        </p:nvSpPr>
        <p:spPr>
          <a:xfrm>
            <a:off x="8054962" y="1449329"/>
            <a:ext cx="1880668" cy="1200329"/>
          </a:xfrm>
          <a:prstGeom prst="rect">
            <a:avLst/>
          </a:prstGeom>
          <a:solidFill>
            <a:schemeClr val="accent2"/>
          </a:solidFill>
        </p:spPr>
        <p:txBody>
          <a:bodyPr wrap="square">
            <a:spAutoFit/>
          </a:bodyPr>
          <a:lstStyle/>
          <a:p>
            <a:r>
              <a:rPr lang="en-US" dirty="0"/>
              <a:t>minimize errors in direction prediction. </a:t>
            </a:r>
          </a:p>
        </p:txBody>
      </p:sp>
      <p:sp>
        <p:nvSpPr>
          <p:cNvPr id="10" name="Arrow: Down 9">
            <a:extLst>
              <a:ext uri="{FF2B5EF4-FFF2-40B4-BE49-F238E27FC236}">
                <a16:creationId xmlns="" xmlns:a16="http://schemas.microsoft.com/office/drawing/2014/main" id="{493EA5ED-DA56-4AC5-8631-92BF54E24C0B}"/>
              </a:ext>
            </a:extLst>
          </p:cNvPr>
          <p:cNvSpPr/>
          <p:nvPr/>
        </p:nvSpPr>
        <p:spPr>
          <a:xfrm>
            <a:off x="8891975" y="2653060"/>
            <a:ext cx="589920" cy="1388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 xmlns:a16="http://schemas.microsoft.com/office/drawing/2014/main" id="{7581B279-8FAA-446E-B9AB-CA3AA50640B6}"/>
              </a:ext>
            </a:extLst>
          </p:cNvPr>
          <p:cNvSpPr txBox="1"/>
          <p:nvPr/>
        </p:nvSpPr>
        <p:spPr>
          <a:xfrm>
            <a:off x="291529" y="1541119"/>
            <a:ext cx="3049419" cy="1200329"/>
          </a:xfrm>
          <a:prstGeom prst="rect">
            <a:avLst/>
          </a:prstGeom>
          <a:solidFill>
            <a:schemeClr val="accent2"/>
          </a:solidFill>
        </p:spPr>
        <p:txBody>
          <a:bodyPr wrap="square">
            <a:spAutoFit/>
          </a:bodyPr>
          <a:lstStyle/>
          <a:p>
            <a:r>
              <a:rPr lang="en-US" dirty="0"/>
              <a:t>Explore the data and prepare the data to make it suitable to get utilized in Modelling algorithms.</a:t>
            </a:r>
          </a:p>
        </p:txBody>
      </p:sp>
      <p:sp>
        <p:nvSpPr>
          <p:cNvPr id="20" name="Arrow: Down 19">
            <a:extLst>
              <a:ext uri="{FF2B5EF4-FFF2-40B4-BE49-F238E27FC236}">
                <a16:creationId xmlns="" xmlns:a16="http://schemas.microsoft.com/office/drawing/2014/main" id="{5EC5566B-55A8-4039-AF5C-C1007C2A62AE}"/>
              </a:ext>
            </a:extLst>
          </p:cNvPr>
          <p:cNvSpPr/>
          <p:nvPr/>
        </p:nvSpPr>
        <p:spPr>
          <a:xfrm>
            <a:off x="1417983" y="2741448"/>
            <a:ext cx="591042" cy="13004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41149054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 xmlns:p14="http://schemas.microsoft.com/office/powerpoint/2010/main" val="33876660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 xmlns:a16="http://schemas.microsoft.com/office/drawing/2014/main" id="{9940BAE6-C5B1-41FD-9C3D-C69D770DE1CC}"/>
              </a:ext>
            </a:extLst>
          </p:cNvPr>
          <p:cNvCxnSpPr>
            <a:cxnSpLocks/>
          </p:cNvCxnSpPr>
          <p:nvPr/>
        </p:nvCxnSpPr>
        <p:spPr>
          <a:xfrm flipV="1">
            <a:off x="6096000" y="1285461"/>
            <a:ext cx="0" cy="502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 xmlns:a16="http://schemas.microsoft.com/office/drawing/2014/main" id="{7691C6CE-91DD-4DDF-B3F8-84DF47C41C10}"/>
              </a:ext>
            </a:extLst>
          </p:cNvPr>
          <p:cNvSpPr txBox="1"/>
          <p:nvPr/>
        </p:nvSpPr>
        <p:spPr>
          <a:xfrm>
            <a:off x="422167"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Technical Analysis</a:t>
            </a:r>
          </a:p>
        </p:txBody>
      </p:sp>
      <p:sp>
        <p:nvSpPr>
          <p:cNvPr id="17" name="TextBox 16">
            <a:extLst>
              <a:ext uri="{FF2B5EF4-FFF2-40B4-BE49-F238E27FC236}">
                <a16:creationId xmlns="" xmlns:a16="http://schemas.microsoft.com/office/drawing/2014/main" id="{B01666B1-20BA-47DD-AF9F-86925E7B9B14}"/>
              </a:ext>
            </a:extLst>
          </p:cNvPr>
          <p:cNvSpPr txBox="1"/>
          <p:nvPr/>
        </p:nvSpPr>
        <p:spPr>
          <a:xfrm>
            <a:off x="6241775"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Fundamental Analysis</a:t>
            </a:r>
          </a:p>
        </p:txBody>
      </p:sp>
      <p:graphicFrame>
        <p:nvGraphicFramePr>
          <p:cNvPr id="6" name="Table 7">
            <a:extLst>
              <a:ext uri="{FF2B5EF4-FFF2-40B4-BE49-F238E27FC236}">
                <a16:creationId xmlns="" xmlns:a16="http://schemas.microsoft.com/office/drawing/2014/main" id="{61412C31-627E-4631-BD2F-0417773919B6}"/>
              </a:ext>
            </a:extLst>
          </p:cNvPr>
          <p:cNvGraphicFramePr>
            <a:graphicFrameLocks noGrp="1"/>
          </p:cNvGraphicFramePr>
          <p:nvPr>
            <p:extLst>
              <p:ext uri="{D42A27DB-BD31-4B8C-83A1-F6EECF244321}">
                <p14:modId xmlns="" xmlns:p14="http://schemas.microsoft.com/office/powerpoint/2010/main" val="345680362"/>
              </p:ext>
            </p:extLst>
          </p:nvPr>
        </p:nvGraphicFramePr>
        <p:xfrm>
          <a:off x="422167" y="1817305"/>
          <a:ext cx="5526896" cy="4480560"/>
        </p:xfrm>
        <a:graphic>
          <a:graphicData uri="http://schemas.openxmlformats.org/drawingml/2006/table">
            <a:tbl>
              <a:tblPr firstRow="1" bandRow="1">
                <a:tableStyleId>{5C22544A-7EE6-4342-B048-85BDC9FD1C3A}</a:tableStyleId>
              </a:tblPr>
              <a:tblGrid>
                <a:gridCol w="1381724">
                  <a:extLst>
                    <a:ext uri="{9D8B030D-6E8A-4147-A177-3AD203B41FA5}">
                      <a16:colId xmlns="" xmlns:a16="http://schemas.microsoft.com/office/drawing/2014/main" val="3631422218"/>
                    </a:ext>
                  </a:extLst>
                </a:gridCol>
                <a:gridCol w="1381724">
                  <a:extLst>
                    <a:ext uri="{9D8B030D-6E8A-4147-A177-3AD203B41FA5}">
                      <a16:colId xmlns="" xmlns:a16="http://schemas.microsoft.com/office/drawing/2014/main" val="483167527"/>
                    </a:ext>
                  </a:extLst>
                </a:gridCol>
                <a:gridCol w="1381724">
                  <a:extLst>
                    <a:ext uri="{9D8B030D-6E8A-4147-A177-3AD203B41FA5}">
                      <a16:colId xmlns="" xmlns:a16="http://schemas.microsoft.com/office/drawing/2014/main" val="14398274"/>
                    </a:ext>
                  </a:extLst>
                </a:gridCol>
                <a:gridCol w="1381724">
                  <a:extLst>
                    <a:ext uri="{9D8B030D-6E8A-4147-A177-3AD203B41FA5}">
                      <a16:colId xmlns="" xmlns:a16="http://schemas.microsoft.com/office/drawing/2014/main" val="3212009556"/>
                    </a:ext>
                  </a:extLst>
                </a:gridCol>
              </a:tblGrid>
              <a:tr h="352275">
                <a:tc>
                  <a:txBody>
                    <a:bodyPr/>
                    <a:lstStyle/>
                    <a:p>
                      <a:r>
                        <a:rPr lang="en-US" dirty="0"/>
                        <a:t>Technical Indicators</a:t>
                      </a:r>
                    </a:p>
                  </a:txBody>
                  <a:tcPr/>
                </a:tc>
                <a:tc>
                  <a:txBody>
                    <a:bodyPr/>
                    <a:lstStyle/>
                    <a:p>
                      <a:r>
                        <a:rPr lang="en-US" dirty="0"/>
                        <a:t>HDFC</a:t>
                      </a:r>
                    </a:p>
                  </a:txBody>
                  <a:tcPr/>
                </a:tc>
                <a:tc>
                  <a:txBody>
                    <a:bodyPr/>
                    <a:lstStyle/>
                    <a:p>
                      <a:r>
                        <a:rPr lang="en-US" dirty="0"/>
                        <a:t>KOTAK</a:t>
                      </a:r>
                    </a:p>
                  </a:txBody>
                  <a:tcPr/>
                </a:tc>
                <a:tc>
                  <a:txBody>
                    <a:bodyPr/>
                    <a:lstStyle/>
                    <a:p>
                      <a:r>
                        <a:rPr lang="en-US" dirty="0"/>
                        <a:t>SBI</a:t>
                      </a:r>
                    </a:p>
                  </a:txBody>
                  <a:tcPr/>
                </a:tc>
                <a:extLst>
                  <a:ext uri="{0D108BD9-81ED-4DB2-BD59-A6C34878D82A}">
                    <a16:rowId xmlns="" xmlns:a16="http://schemas.microsoft.com/office/drawing/2014/main" val="902443604"/>
                  </a:ext>
                </a:extLst>
              </a:tr>
              <a:tr h="352275">
                <a:tc>
                  <a:txBody>
                    <a:bodyPr/>
                    <a:lstStyle/>
                    <a:p>
                      <a:r>
                        <a:rPr lang="en-US" dirty="0"/>
                        <a:t>RSI</a:t>
                      </a:r>
                    </a:p>
                  </a:txBody>
                  <a:tcPr/>
                </a:tc>
                <a:tc>
                  <a:txBody>
                    <a:bodyPr/>
                    <a:lstStyle/>
                    <a:p>
                      <a:r>
                        <a:rPr lang="en-US" dirty="0"/>
                        <a:t>58.72</a:t>
                      </a:r>
                    </a:p>
                  </a:txBody>
                  <a:tcPr/>
                </a:tc>
                <a:tc>
                  <a:txBody>
                    <a:bodyPr/>
                    <a:lstStyle/>
                    <a:p>
                      <a:r>
                        <a:rPr lang="en-US" dirty="0"/>
                        <a:t>60.33</a:t>
                      </a:r>
                    </a:p>
                  </a:txBody>
                  <a:tcPr/>
                </a:tc>
                <a:tc>
                  <a:txBody>
                    <a:bodyPr/>
                    <a:lstStyle/>
                    <a:p>
                      <a:r>
                        <a:rPr lang="en-US" dirty="0"/>
                        <a:t>69.86</a:t>
                      </a:r>
                    </a:p>
                  </a:txBody>
                  <a:tcPr/>
                </a:tc>
                <a:extLst>
                  <a:ext uri="{0D108BD9-81ED-4DB2-BD59-A6C34878D82A}">
                    <a16:rowId xmlns="" xmlns:a16="http://schemas.microsoft.com/office/drawing/2014/main" val="3818467909"/>
                  </a:ext>
                </a:extLst>
              </a:tr>
              <a:tr h="352275">
                <a:tc>
                  <a:txBody>
                    <a:bodyPr/>
                    <a:lstStyle/>
                    <a:p>
                      <a:r>
                        <a:rPr lang="en-US" dirty="0"/>
                        <a:t>MACD</a:t>
                      </a:r>
                    </a:p>
                  </a:txBody>
                  <a:tcPr/>
                </a:tc>
                <a:tc>
                  <a:txBody>
                    <a:bodyPr/>
                    <a:lstStyle/>
                    <a:p>
                      <a:r>
                        <a:rPr lang="en-US" dirty="0"/>
                        <a:t>18.97</a:t>
                      </a:r>
                    </a:p>
                  </a:txBody>
                  <a:tcPr/>
                </a:tc>
                <a:tc>
                  <a:txBody>
                    <a:bodyPr/>
                    <a:lstStyle/>
                    <a:p>
                      <a:r>
                        <a:rPr lang="en-US" dirty="0"/>
                        <a:t>25.42</a:t>
                      </a:r>
                    </a:p>
                  </a:txBody>
                  <a:tcPr/>
                </a:tc>
                <a:tc>
                  <a:txBody>
                    <a:bodyPr/>
                    <a:lstStyle/>
                    <a:p>
                      <a:r>
                        <a:rPr lang="en-US" dirty="0"/>
                        <a:t>14.07</a:t>
                      </a:r>
                    </a:p>
                  </a:txBody>
                  <a:tcPr/>
                </a:tc>
                <a:extLst>
                  <a:ext uri="{0D108BD9-81ED-4DB2-BD59-A6C34878D82A}">
                    <a16:rowId xmlns="" xmlns:a16="http://schemas.microsoft.com/office/drawing/2014/main" val="1540106873"/>
                  </a:ext>
                </a:extLst>
              </a:tr>
              <a:tr h="352275">
                <a:tc>
                  <a:txBody>
                    <a:bodyPr/>
                    <a:lstStyle/>
                    <a:p>
                      <a:r>
                        <a:rPr lang="en-US" dirty="0"/>
                        <a:t>Stochastic</a:t>
                      </a:r>
                    </a:p>
                  </a:txBody>
                  <a:tcPr/>
                </a:tc>
                <a:tc>
                  <a:txBody>
                    <a:bodyPr/>
                    <a:lstStyle/>
                    <a:p>
                      <a:r>
                        <a:rPr lang="en-US" dirty="0"/>
                        <a:t>89.62</a:t>
                      </a:r>
                    </a:p>
                  </a:txBody>
                  <a:tcPr/>
                </a:tc>
                <a:tc>
                  <a:txBody>
                    <a:bodyPr/>
                    <a:lstStyle/>
                    <a:p>
                      <a:r>
                        <a:rPr lang="en-US" dirty="0"/>
                        <a:t>76.32</a:t>
                      </a:r>
                    </a:p>
                  </a:txBody>
                  <a:tcPr/>
                </a:tc>
                <a:tc>
                  <a:txBody>
                    <a:bodyPr/>
                    <a:lstStyle/>
                    <a:p>
                      <a:r>
                        <a:rPr lang="en-US" dirty="0"/>
                        <a:t>95.02</a:t>
                      </a:r>
                    </a:p>
                  </a:txBody>
                  <a:tcPr/>
                </a:tc>
                <a:extLst>
                  <a:ext uri="{0D108BD9-81ED-4DB2-BD59-A6C34878D82A}">
                    <a16:rowId xmlns="" xmlns:a16="http://schemas.microsoft.com/office/drawing/2014/main" val="62977292"/>
                  </a:ext>
                </a:extLst>
              </a:tr>
              <a:tr h="352275">
                <a:tc>
                  <a:txBody>
                    <a:bodyPr/>
                    <a:lstStyle/>
                    <a:p>
                      <a:r>
                        <a:rPr lang="en-US" dirty="0"/>
                        <a:t>ADX</a:t>
                      </a:r>
                    </a:p>
                  </a:txBody>
                  <a:tcPr/>
                </a:tc>
                <a:tc>
                  <a:txBody>
                    <a:bodyPr/>
                    <a:lstStyle/>
                    <a:p>
                      <a:r>
                        <a:rPr lang="en-US" dirty="0"/>
                        <a:t>11.43</a:t>
                      </a:r>
                    </a:p>
                  </a:txBody>
                  <a:tcPr/>
                </a:tc>
                <a:tc>
                  <a:txBody>
                    <a:bodyPr/>
                    <a:lstStyle/>
                    <a:p>
                      <a:r>
                        <a:rPr lang="en-US" dirty="0"/>
                        <a:t>37.66</a:t>
                      </a:r>
                    </a:p>
                  </a:txBody>
                  <a:tcPr/>
                </a:tc>
                <a:tc>
                  <a:txBody>
                    <a:bodyPr/>
                    <a:lstStyle/>
                    <a:p>
                      <a:r>
                        <a:rPr lang="en-US" dirty="0"/>
                        <a:t>30.53</a:t>
                      </a:r>
                    </a:p>
                  </a:txBody>
                  <a:tcPr/>
                </a:tc>
                <a:extLst>
                  <a:ext uri="{0D108BD9-81ED-4DB2-BD59-A6C34878D82A}">
                    <a16:rowId xmlns="" xmlns:a16="http://schemas.microsoft.com/office/drawing/2014/main" val="1268499098"/>
                  </a:ext>
                </a:extLst>
              </a:tr>
              <a:tr h="352275">
                <a:tc>
                  <a:txBody>
                    <a:bodyPr/>
                    <a:lstStyle/>
                    <a:p>
                      <a:r>
                        <a:rPr lang="en-US" dirty="0"/>
                        <a:t>ADX Upper Band</a:t>
                      </a:r>
                    </a:p>
                  </a:txBody>
                  <a:tcPr/>
                </a:tc>
                <a:tc>
                  <a:txBody>
                    <a:bodyPr/>
                    <a:lstStyle/>
                    <a:p>
                      <a:r>
                        <a:rPr lang="en-US" dirty="0"/>
                        <a:t>1514.69</a:t>
                      </a:r>
                    </a:p>
                    <a:p>
                      <a:endParaRPr lang="en-US" dirty="0"/>
                    </a:p>
                  </a:txBody>
                  <a:tcPr/>
                </a:tc>
                <a:tc>
                  <a:txBody>
                    <a:bodyPr/>
                    <a:lstStyle/>
                    <a:p>
                      <a:r>
                        <a:rPr lang="en-US" dirty="0"/>
                        <a:t>1970.16</a:t>
                      </a:r>
                    </a:p>
                  </a:txBody>
                  <a:tcPr/>
                </a:tc>
                <a:tc>
                  <a:txBody>
                    <a:bodyPr/>
                    <a:lstStyle/>
                    <a:p>
                      <a:r>
                        <a:rPr lang="en-US" dirty="0"/>
                        <a:t>582.40</a:t>
                      </a:r>
                    </a:p>
                  </a:txBody>
                  <a:tcPr/>
                </a:tc>
                <a:extLst>
                  <a:ext uri="{0D108BD9-81ED-4DB2-BD59-A6C34878D82A}">
                    <a16:rowId xmlns="" xmlns:a16="http://schemas.microsoft.com/office/drawing/2014/main" val="3799572877"/>
                  </a:ext>
                </a:extLst>
              </a:tr>
              <a:tr h="352275">
                <a:tc>
                  <a:txBody>
                    <a:bodyPr/>
                    <a:lstStyle/>
                    <a:p>
                      <a:r>
                        <a:rPr lang="en-US" dirty="0"/>
                        <a:t>ADX Lower Band</a:t>
                      </a:r>
                    </a:p>
                    <a:p>
                      <a:endParaRPr lang="en-US" dirty="0"/>
                    </a:p>
                  </a:txBody>
                  <a:tcPr/>
                </a:tc>
                <a:tc>
                  <a:txBody>
                    <a:bodyPr/>
                    <a:lstStyle/>
                    <a:p>
                      <a:r>
                        <a:rPr lang="en-US" dirty="0">
                          <a:latin typeface="+mn-lt"/>
                        </a:rPr>
                        <a:t>1261.46</a:t>
                      </a:r>
                    </a:p>
                    <a:p>
                      <a:r>
                        <a:rPr lang="en-IN" sz="1800" dirty="0">
                          <a:effectLst/>
                          <a:latin typeface="+mn-lt"/>
                          <a:ea typeface="Times New Roman" panose="02020603050405020304" pitchFamily="18" charset="0"/>
                        </a:rPr>
                        <a:t>close price of HDFC stock is 1493.05 </a:t>
                      </a:r>
                      <a:endParaRPr lang="en-US" dirty="0">
                        <a:latin typeface="+mn-lt"/>
                      </a:endParaRPr>
                    </a:p>
                  </a:txBody>
                  <a:tcPr/>
                </a:tc>
                <a:tc>
                  <a:txBody>
                    <a:bodyPr/>
                    <a:lstStyle/>
                    <a:p>
                      <a:r>
                        <a:rPr lang="en-US" dirty="0">
                          <a:latin typeface="+mn-lt"/>
                        </a:rPr>
                        <a:t>1854.60</a:t>
                      </a:r>
                    </a:p>
                    <a:p>
                      <a:r>
                        <a:rPr lang="en-IN" sz="1800" dirty="0">
                          <a:effectLst/>
                          <a:latin typeface="+mn-lt"/>
                          <a:ea typeface="Times New Roman" panose="02020603050405020304" pitchFamily="18" charset="0"/>
                        </a:rPr>
                        <a:t>close price of KOTAK stock is 1944.20</a:t>
                      </a:r>
                      <a:endParaRPr lang="en-US" dirty="0">
                        <a:latin typeface="+mn-lt"/>
                      </a:endParaRPr>
                    </a:p>
                  </a:txBody>
                  <a:tcPr/>
                </a:tc>
                <a:tc>
                  <a:txBody>
                    <a:bodyPr/>
                    <a:lstStyle/>
                    <a:p>
                      <a:r>
                        <a:rPr lang="en-US" dirty="0"/>
                        <a:t>505.09</a:t>
                      </a:r>
                    </a:p>
                    <a:p>
                      <a:r>
                        <a:rPr lang="en-US" dirty="0"/>
                        <a:t>close price of SBI stock is 575.05 </a:t>
                      </a:r>
                    </a:p>
                  </a:txBody>
                  <a:tcPr/>
                </a:tc>
                <a:extLst>
                  <a:ext uri="{0D108BD9-81ED-4DB2-BD59-A6C34878D82A}">
                    <a16:rowId xmlns="" xmlns:a16="http://schemas.microsoft.com/office/drawing/2014/main" val="1026198387"/>
                  </a:ext>
                </a:extLst>
              </a:tr>
            </a:tbl>
          </a:graphicData>
        </a:graphic>
      </p:graphicFrame>
      <p:graphicFrame>
        <p:nvGraphicFramePr>
          <p:cNvPr id="8" name="Table 8">
            <a:extLst>
              <a:ext uri="{FF2B5EF4-FFF2-40B4-BE49-F238E27FC236}">
                <a16:creationId xmlns="" xmlns:a16="http://schemas.microsoft.com/office/drawing/2014/main" id="{C77B5EBD-C956-4144-8FEB-37EDBBCAEC9C}"/>
              </a:ext>
            </a:extLst>
          </p:cNvPr>
          <p:cNvGraphicFramePr>
            <a:graphicFrameLocks noGrp="1"/>
          </p:cNvGraphicFramePr>
          <p:nvPr>
            <p:extLst>
              <p:ext uri="{D42A27DB-BD31-4B8C-83A1-F6EECF244321}">
                <p14:modId xmlns="" xmlns:p14="http://schemas.microsoft.com/office/powerpoint/2010/main" val="1819710562"/>
              </p:ext>
            </p:extLst>
          </p:nvPr>
        </p:nvGraphicFramePr>
        <p:xfrm>
          <a:off x="6241775" y="1785069"/>
          <a:ext cx="5531918" cy="4023360"/>
        </p:xfrm>
        <a:graphic>
          <a:graphicData uri="http://schemas.openxmlformats.org/drawingml/2006/table">
            <a:tbl>
              <a:tblPr firstRow="1" bandRow="1">
                <a:tableStyleId>{5C22544A-7EE6-4342-B048-85BDC9FD1C3A}</a:tableStyleId>
              </a:tblPr>
              <a:tblGrid>
                <a:gridCol w="2043337">
                  <a:extLst>
                    <a:ext uri="{9D8B030D-6E8A-4147-A177-3AD203B41FA5}">
                      <a16:colId xmlns="" xmlns:a16="http://schemas.microsoft.com/office/drawing/2014/main" val="2888597264"/>
                    </a:ext>
                  </a:extLst>
                </a:gridCol>
                <a:gridCol w="1004662">
                  <a:extLst>
                    <a:ext uri="{9D8B030D-6E8A-4147-A177-3AD203B41FA5}">
                      <a16:colId xmlns="" xmlns:a16="http://schemas.microsoft.com/office/drawing/2014/main" val="1541108559"/>
                    </a:ext>
                  </a:extLst>
                </a:gridCol>
                <a:gridCol w="1102197">
                  <a:extLst>
                    <a:ext uri="{9D8B030D-6E8A-4147-A177-3AD203B41FA5}">
                      <a16:colId xmlns="" xmlns:a16="http://schemas.microsoft.com/office/drawing/2014/main" val="2754302973"/>
                    </a:ext>
                  </a:extLst>
                </a:gridCol>
                <a:gridCol w="1381722">
                  <a:extLst>
                    <a:ext uri="{9D8B030D-6E8A-4147-A177-3AD203B41FA5}">
                      <a16:colId xmlns="" xmlns:a16="http://schemas.microsoft.com/office/drawing/2014/main" val="2252386306"/>
                    </a:ext>
                  </a:extLst>
                </a:gridCol>
              </a:tblGrid>
              <a:tr h="355709">
                <a:tc>
                  <a:txBody>
                    <a:bodyPr/>
                    <a:lstStyle/>
                    <a:p>
                      <a:r>
                        <a:rPr lang="en-US" dirty="0"/>
                        <a:t>Particulars</a:t>
                      </a:r>
                    </a:p>
                  </a:txBody>
                  <a:tcPr/>
                </a:tc>
                <a:tc>
                  <a:txBody>
                    <a:bodyPr/>
                    <a:lstStyle/>
                    <a:p>
                      <a:r>
                        <a:rPr lang="en-US" dirty="0"/>
                        <a:t>HDFC</a:t>
                      </a:r>
                    </a:p>
                  </a:txBody>
                  <a:tcPr/>
                </a:tc>
                <a:tc>
                  <a:txBody>
                    <a:bodyPr/>
                    <a:lstStyle/>
                    <a:p>
                      <a:r>
                        <a:rPr lang="en-US" dirty="0"/>
                        <a:t>KOTAK </a:t>
                      </a:r>
                    </a:p>
                  </a:txBody>
                  <a:tcPr/>
                </a:tc>
                <a:tc>
                  <a:txBody>
                    <a:bodyPr/>
                    <a:lstStyle/>
                    <a:p>
                      <a:r>
                        <a:rPr lang="en-US" dirty="0"/>
                        <a:t>SBI</a:t>
                      </a:r>
                    </a:p>
                  </a:txBody>
                  <a:tcPr/>
                </a:tc>
                <a:extLst>
                  <a:ext uri="{0D108BD9-81ED-4DB2-BD59-A6C34878D82A}">
                    <a16:rowId xmlns="" xmlns:a16="http://schemas.microsoft.com/office/drawing/2014/main" val="2715831390"/>
                  </a:ext>
                </a:extLst>
              </a:tr>
              <a:tr h="360650">
                <a:tc>
                  <a:txBody>
                    <a:bodyPr/>
                    <a:lstStyle/>
                    <a:p>
                      <a:r>
                        <a:rPr lang="en-US" dirty="0"/>
                        <a:t>Promoters</a:t>
                      </a:r>
                    </a:p>
                  </a:txBody>
                  <a:tcPr/>
                </a:tc>
                <a:tc>
                  <a:txBody>
                    <a:bodyPr/>
                    <a:lstStyle/>
                    <a:p>
                      <a:r>
                        <a:rPr lang="en-US" dirty="0"/>
                        <a:t>25.73%</a:t>
                      </a:r>
                    </a:p>
                  </a:txBody>
                  <a:tcPr/>
                </a:tc>
                <a:tc>
                  <a:txBody>
                    <a:bodyPr/>
                    <a:lstStyle/>
                    <a:p>
                      <a:r>
                        <a:rPr lang="en-US" dirty="0"/>
                        <a:t>25.97%</a:t>
                      </a:r>
                    </a:p>
                  </a:txBody>
                  <a:tcPr/>
                </a:tc>
                <a:tc>
                  <a:txBody>
                    <a:bodyPr/>
                    <a:lstStyle/>
                    <a:p>
                      <a:r>
                        <a:rPr lang="en-US" dirty="0"/>
                        <a:t>57.57%</a:t>
                      </a:r>
                    </a:p>
                  </a:txBody>
                  <a:tcPr/>
                </a:tc>
                <a:extLst>
                  <a:ext uri="{0D108BD9-81ED-4DB2-BD59-A6C34878D82A}">
                    <a16:rowId xmlns="" xmlns:a16="http://schemas.microsoft.com/office/drawing/2014/main" val="1704605717"/>
                  </a:ext>
                </a:extLst>
              </a:tr>
              <a:tr h="360650">
                <a:tc>
                  <a:txBody>
                    <a:bodyPr/>
                    <a:lstStyle/>
                    <a:p>
                      <a:r>
                        <a:rPr lang="en-US" dirty="0"/>
                        <a:t>Investors</a:t>
                      </a:r>
                    </a:p>
                  </a:txBody>
                  <a:tcPr/>
                </a:tc>
                <a:tc>
                  <a:txBody>
                    <a:bodyPr/>
                    <a:lstStyle/>
                    <a:p>
                      <a:r>
                        <a:rPr lang="en-US" dirty="0"/>
                        <a:t>74.27%</a:t>
                      </a:r>
                    </a:p>
                  </a:txBody>
                  <a:tcPr/>
                </a:tc>
                <a:tc>
                  <a:txBody>
                    <a:bodyPr/>
                    <a:lstStyle/>
                    <a:p>
                      <a:r>
                        <a:rPr lang="en-US" dirty="0"/>
                        <a:t>74.03%</a:t>
                      </a:r>
                    </a:p>
                  </a:txBody>
                  <a:tcPr/>
                </a:tc>
                <a:tc>
                  <a:txBody>
                    <a:bodyPr/>
                    <a:lstStyle/>
                    <a:p>
                      <a:r>
                        <a:rPr lang="en-US" dirty="0"/>
                        <a:t>42.43%</a:t>
                      </a:r>
                    </a:p>
                  </a:txBody>
                  <a:tcPr/>
                </a:tc>
                <a:extLst>
                  <a:ext uri="{0D108BD9-81ED-4DB2-BD59-A6C34878D82A}">
                    <a16:rowId xmlns="" xmlns:a16="http://schemas.microsoft.com/office/drawing/2014/main" val="1432074742"/>
                  </a:ext>
                </a:extLst>
              </a:tr>
              <a:tr h="360650">
                <a:tc>
                  <a:txBody>
                    <a:bodyPr/>
                    <a:lstStyle/>
                    <a:p>
                      <a:r>
                        <a:rPr lang="en-US" dirty="0"/>
                        <a:t>Net Profit    (Profit and Loss)</a:t>
                      </a:r>
                    </a:p>
                  </a:txBody>
                  <a:tcPr/>
                </a:tc>
                <a:tc>
                  <a:txBody>
                    <a:bodyPr/>
                    <a:lstStyle/>
                    <a:p>
                      <a:r>
                        <a:rPr lang="en-US" dirty="0"/>
                        <a:t>36,961.36</a:t>
                      </a:r>
                    </a:p>
                  </a:txBody>
                  <a:tcPr/>
                </a:tc>
                <a:tc>
                  <a:txBody>
                    <a:bodyPr/>
                    <a:lstStyle/>
                    <a:p>
                      <a:r>
                        <a:rPr lang="en-US" dirty="0"/>
                        <a:t>8572.69</a:t>
                      </a:r>
                    </a:p>
                  </a:txBody>
                  <a:tcPr/>
                </a:tc>
                <a:tc>
                  <a:txBody>
                    <a:bodyPr/>
                    <a:lstStyle/>
                    <a:p>
                      <a:r>
                        <a:rPr lang="en-US" dirty="0"/>
                        <a:t>31,675.98</a:t>
                      </a:r>
                    </a:p>
                  </a:txBody>
                  <a:tcPr/>
                </a:tc>
                <a:extLst>
                  <a:ext uri="{0D108BD9-81ED-4DB2-BD59-A6C34878D82A}">
                    <a16:rowId xmlns="" xmlns:a16="http://schemas.microsoft.com/office/drawing/2014/main" val="2869839836"/>
                  </a:ext>
                </a:extLst>
              </a:tr>
              <a:tr h="360650">
                <a:tc>
                  <a:txBody>
                    <a:bodyPr/>
                    <a:lstStyle/>
                    <a:p>
                      <a:r>
                        <a:rPr lang="en-US" dirty="0"/>
                        <a:t>Adjusted EPS</a:t>
                      </a:r>
                    </a:p>
                  </a:txBody>
                  <a:tcPr/>
                </a:tc>
                <a:tc>
                  <a:txBody>
                    <a:bodyPr/>
                    <a:lstStyle/>
                    <a:p>
                      <a:r>
                        <a:rPr lang="en-US" dirty="0"/>
                        <a:t>66.65</a:t>
                      </a:r>
                    </a:p>
                  </a:txBody>
                  <a:tcPr/>
                </a:tc>
                <a:tc>
                  <a:txBody>
                    <a:bodyPr/>
                    <a:lstStyle/>
                    <a:p>
                      <a:r>
                        <a:rPr lang="en-US" dirty="0"/>
                        <a:t>42.99</a:t>
                      </a:r>
                    </a:p>
                  </a:txBody>
                  <a:tcPr/>
                </a:tc>
                <a:tc>
                  <a:txBody>
                    <a:bodyPr/>
                    <a:lstStyle/>
                    <a:p>
                      <a:r>
                        <a:rPr lang="en-US" dirty="0"/>
                        <a:t>35.49</a:t>
                      </a:r>
                    </a:p>
                  </a:txBody>
                  <a:tcPr/>
                </a:tc>
                <a:extLst>
                  <a:ext uri="{0D108BD9-81ED-4DB2-BD59-A6C34878D82A}">
                    <a16:rowId xmlns="" xmlns:a16="http://schemas.microsoft.com/office/drawing/2014/main" val="3750514702"/>
                  </a:ext>
                </a:extLst>
              </a:tr>
              <a:tr h="360650">
                <a:tc>
                  <a:txBody>
                    <a:bodyPr/>
                    <a:lstStyle/>
                    <a:p>
                      <a:r>
                        <a:rPr lang="en-US" dirty="0"/>
                        <a:t>Total Liabilities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 xmlns:a16="http://schemas.microsoft.com/office/drawing/2014/main" val="2890030387"/>
                  </a:ext>
                </a:extLst>
              </a:tr>
              <a:tr h="0">
                <a:tc>
                  <a:txBody>
                    <a:bodyPr/>
                    <a:lstStyle/>
                    <a:p>
                      <a:r>
                        <a:rPr lang="en-US" dirty="0"/>
                        <a:t>Total Assets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 xmlns:a16="http://schemas.microsoft.com/office/drawing/2014/main" val="1765864225"/>
                  </a:ext>
                </a:extLst>
              </a:tr>
              <a:tr h="360650">
                <a:tc>
                  <a:txBody>
                    <a:bodyPr/>
                    <a:lstStyle/>
                    <a:p>
                      <a:r>
                        <a:rPr lang="en-US" dirty="0"/>
                        <a:t>Closing Cash (cashflow)</a:t>
                      </a:r>
                    </a:p>
                  </a:txBody>
                  <a:tcPr/>
                </a:tc>
                <a:tc>
                  <a:txBody>
                    <a:bodyPr/>
                    <a:lstStyle/>
                    <a:p>
                      <a:r>
                        <a:rPr lang="en-US" dirty="0"/>
                        <a:t>155,386</a:t>
                      </a:r>
                    </a:p>
                  </a:txBody>
                  <a:tcPr/>
                </a:tc>
                <a:tc>
                  <a:txBody>
                    <a:bodyPr/>
                    <a:lstStyle/>
                    <a:p>
                      <a:r>
                        <a:rPr lang="en-US" dirty="0"/>
                        <a:t>52,665</a:t>
                      </a:r>
                    </a:p>
                  </a:txBody>
                  <a:tcPr/>
                </a:tc>
                <a:tc>
                  <a:txBody>
                    <a:bodyPr/>
                    <a:lstStyle/>
                    <a:p>
                      <a:r>
                        <a:rPr lang="en-US" dirty="0"/>
                        <a:t>398,905</a:t>
                      </a:r>
                    </a:p>
                  </a:txBody>
                  <a:tcPr/>
                </a:tc>
                <a:extLst>
                  <a:ext uri="{0D108BD9-81ED-4DB2-BD59-A6C34878D82A}">
                    <a16:rowId xmlns="" xmlns:a16="http://schemas.microsoft.com/office/drawing/2014/main" val="2966554977"/>
                  </a:ext>
                </a:extLst>
              </a:tr>
            </a:tbl>
          </a:graphicData>
        </a:graphic>
      </p:graphicFrame>
      <p:sp>
        <p:nvSpPr>
          <p:cNvPr id="22" name="TextBox 21">
            <a:extLst>
              <a:ext uri="{FF2B5EF4-FFF2-40B4-BE49-F238E27FC236}">
                <a16:creationId xmlns="" xmlns:a16="http://schemas.microsoft.com/office/drawing/2014/main" id="{F5EC4E12-4A54-4BDD-96C0-6E4126695CB9}"/>
              </a:ext>
            </a:extLst>
          </p:cNvPr>
          <p:cNvSpPr txBox="1"/>
          <p:nvPr/>
        </p:nvSpPr>
        <p:spPr>
          <a:xfrm>
            <a:off x="6241775" y="5902164"/>
            <a:ext cx="5526891" cy="369332"/>
          </a:xfrm>
          <a:prstGeom prst="rect">
            <a:avLst/>
          </a:prstGeom>
          <a:solidFill>
            <a:schemeClr val="accent3">
              <a:lumMod val="40000"/>
              <a:lumOff val="60000"/>
            </a:schemeClr>
          </a:solidFill>
        </p:spPr>
        <p:txBody>
          <a:bodyPr wrap="square">
            <a:spAutoFit/>
          </a:bodyPr>
          <a:lstStyle/>
          <a:p>
            <a:r>
              <a:rPr lang="en-US" dirty="0"/>
              <a:t>All figures are in crores for the year 2022.</a:t>
            </a:r>
          </a:p>
        </p:txBody>
      </p:sp>
    </p:spTree>
    <p:extLst>
      <p:ext uri="{BB962C8B-B14F-4D97-AF65-F5344CB8AC3E}">
        <p14:creationId xmlns="" xmlns:p14="http://schemas.microsoft.com/office/powerpoint/2010/main" val="8615002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graphicFrame>
        <p:nvGraphicFramePr>
          <p:cNvPr id="3" name="Table 3">
            <a:extLst>
              <a:ext uri="{FF2B5EF4-FFF2-40B4-BE49-F238E27FC236}">
                <a16:creationId xmlns="" xmlns:a16="http://schemas.microsoft.com/office/drawing/2014/main" id="{B7859107-CF04-4B7C-9F0D-1271B2C86FAC}"/>
              </a:ext>
            </a:extLst>
          </p:cNvPr>
          <p:cNvGraphicFramePr>
            <a:graphicFrameLocks noGrp="1"/>
          </p:cNvGraphicFramePr>
          <p:nvPr>
            <p:extLst>
              <p:ext uri="{D42A27DB-BD31-4B8C-83A1-F6EECF244321}">
                <p14:modId xmlns="" xmlns:p14="http://schemas.microsoft.com/office/powerpoint/2010/main" val="1940701023"/>
              </p:ext>
            </p:extLst>
          </p:nvPr>
        </p:nvGraphicFramePr>
        <p:xfrm>
          <a:off x="291549" y="1333364"/>
          <a:ext cx="8587403" cy="3394565"/>
        </p:xfrm>
        <a:graphic>
          <a:graphicData uri="http://schemas.openxmlformats.org/drawingml/2006/table">
            <a:tbl>
              <a:tblPr firstRow="1" bandRow="1">
                <a:tableStyleId>{073A0DAA-6AF3-43AB-8588-CEC1D06C72B9}</a:tableStyleId>
              </a:tblPr>
              <a:tblGrid>
                <a:gridCol w="1058354">
                  <a:extLst>
                    <a:ext uri="{9D8B030D-6E8A-4147-A177-3AD203B41FA5}">
                      <a16:colId xmlns="" xmlns:a16="http://schemas.microsoft.com/office/drawing/2014/main" val="4281842409"/>
                    </a:ext>
                  </a:extLst>
                </a:gridCol>
                <a:gridCol w="844004">
                  <a:extLst>
                    <a:ext uri="{9D8B030D-6E8A-4147-A177-3AD203B41FA5}">
                      <a16:colId xmlns="" xmlns:a16="http://schemas.microsoft.com/office/drawing/2014/main" val="1828035792"/>
                    </a:ext>
                  </a:extLst>
                </a:gridCol>
                <a:gridCol w="891444">
                  <a:extLst>
                    <a:ext uri="{9D8B030D-6E8A-4147-A177-3AD203B41FA5}">
                      <a16:colId xmlns="" xmlns:a16="http://schemas.microsoft.com/office/drawing/2014/main" val="3959493839"/>
                    </a:ext>
                  </a:extLst>
                </a:gridCol>
                <a:gridCol w="809960">
                  <a:extLst>
                    <a:ext uri="{9D8B030D-6E8A-4147-A177-3AD203B41FA5}">
                      <a16:colId xmlns="" xmlns:a16="http://schemas.microsoft.com/office/drawing/2014/main" val="134906452"/>
                    </a:ext>
                  </a:extLst>
                </a:gridCol>
                <a:gridCol w="760749">
                  <a:extLst>
                    <a:ext uri="{9D8B030D-6E8A-4147-A177-3AD203B41FA5}">
                      <a16:colId xmlns="" xmlns:a16="http://schemas.microsoft.com/office/drawing/2014/main" val="3154597178"/>
                    </a:ext>
                  </a:extLst>
                </a:gridCol>
                <a:gridCol w="643733">
                  <a:extLst>
                    <a:ext uri="{9D8B030D-6E8A-4147-A177-3AD203B41FA5}">
                      <a16:colId xmlns="" xmlns:a16="http://schemas.microsoft.com/office/drawing/2014/main" val="3510364596"/>
                    </a:ext>
                  </a:extLst>
                </a:gridCol>
                <a:gridCol w="819400">
                  <a:extLst>
                    <a:ext uri="{9D8B030D-6E8A-4147-A177-3AD203B41FA5}">
                      <a16:colId xmlns="" xmlns:a16="http://schemas.microsoft.com/office/drawing/2014/main" val="3748019610"/>
                    </a:ext>
                  </a:extLst>
                </a:gridCol>
                <a:gridCol w="844004">
                  <a:extLst>
                    <a:ext uri="{9D8B030D-6E8A-4147-A177-3AD203B41FA5}">
                      <a16:colId xmlns="" xmlns:a16="http://schemas.microsoft.com/office/drawing/2014/main" val="2431812078"/>
                    </a:ext>
                  </a:extLst>
                </a:gridCol>
                <a:gridCol w="924385">
                  <a:extLst>
                    <a:ext uri="{9D8B030D-6E8A-4147-A177-3AD203B41FA5}">
                      <a16:colId xmlns="" xmlns:a16="http://schemas.microsoft.com/office/drawing/2014/main" val="647236766"/>
                    </a:ext>
                  </a:extLst>
                </a:gridCol>
                <a:gridCol w="991370">
                  <a:extLst>
                    <a:ext uri="{9D8B030D-6E8A-4147-A177-3AD203B41FA5}">
                      <a16:colId xmlns="" xmlns:a16="http://schemas.microsoft.com/office/drawing/2014/main" val="1007908853"/>
                    </a:ext>
                  </a:extLst>
                </a:gridCol>
              </a:tblGrid>
              <a:tr h="611829">
                <a:tc>
                  <a:txBody>
                    <a:bodyPr/>
                    <a:lstStyle/>
                    <a:p>
                      <a:pPr algn="ctr"/>
                      <a:r>
                        <a:rPr lang="en-US" dirty="0"/>
                        <a:t>Symbol</a:t>
                      </a:r>
                    </a:p>
                  </a:txBody>
                  <a:tcPr/>
                </a:tc>
                <a:tc>
                  <a:txBody>
                    <a:bodyPr/>
                    <a:lstStyle/>
                    <a:p>
                      <a:pPr algn="ctr"/>
                      <a:r>
                        <a:rPr lang="en-US" dirty="0"/>
                        <a:t>series</a:t>
                      </a:r>
                    </a:p>
                  </a:txBody>
                  <a:tcPr/>
                </a:tc>
                <a:tc>
                  <a:txBody>
                    <a:bodyPr/>
                    <a:lstStyle/>
                    <a:p>
                      <a:pPr algn="ctr"/>
                      <a:r>
                        <a:rPr lang="en-US" dirty="0"/>
                        <a:t>Prev Close</a:t>
                      </a:r>
                    </a:p>
                  </a:txBody>
                  <a:tcPr/>
                </a:tc>
                <a:tc>
                  <a:txBody>
                    <a:bodyPr/>
                    <a:lstStyle/>
                    <a:p>
                      <a:pPr algn="ctr"/>
                      <a:r>
                        <a:rPr lang="en-US" dirty="0"/>
                        <a:t>Open</a:t>
                      </a:r>
                    </a:p>
                  </a:txBody>
                  <a:tcPr/>
                </a:tc>
                <a:tc>
                  <a:txBody>
                    <a:bodyPr/>
                    <a:lstStyle/>
                    <a:p>
                      <a:pPr algn="ctr"/>
                      <a:r>
                        <a:rPr lang="en-US" dirty="0"/>
                        <a:t>High</a:t>
                      </a:r>
                    </a:p>
                  </a:txBody>
                  <a:tcPr/>
                </a:tc>
                <a:tc>
                  <a:txBody>
                    <a:bodyPr/>
                    <a:lstStyle/>
                    <a:p>
                      <a:pPr algn="ctr"/>
                      <a:r>
                        <a:rPr lang="en-US" dirty="0"/>
                        <a:t>Low</a:t>
                      </a:r>
                    </a:p>
                  </a:txBody>
                  <a:tcPr/>
                </a:tc>
                <a:tc>
                  <a:txBody>
                    <a:bodyPr/>
                    <a:lstStyle/>
                    <a:p>
                      <a:pPr algn="ctr"/>
                      <a:r>
                        <a:rPr lang="en-US" dirty="0"/>
                        <a:t>Last</a:t>
                      </a:r>
                    </a:p>
                    <a:p>
                      <a:pPr algn="ctr"/>
                      <a:r>
                        <a:rPr lang="en-US" dirty="0"/>
                        <a:t>price</a:t>
                      </a:r>
                    </a:p>
                  </a:txBody>
                  <a:tcPr/>
                </a:tc>
                <a:tc>
                  <a:txBody>
                    <a:bodyPr/>
                    <a:lstStyle/>
                    <a:p>
                      <a:pPr algn="ctr"/>
                      <a:r>
                        <a:rPr lang="en-US" dirty="0"/>
                        <a:t>Close</a:t>
                      </a:r>
                    </a:p>
                  </a:txBody>
                  <a:tcPr/>
                </a:tc>
                <a:tc>
                  <a:txBody>
                    <a:bodyPr/>
                    <a:lstStyle/>
                    <a:p>
                      <a:pPr algn="ctr"/>
                      <a:r>
                        <a:rPr lang="en-US" dirty="0"/>
                        <a:t>VWAP</a:t>
                      </a:r>
                    </a:p>
                  </a:txBody>
                  <a:tcPr/>
                </a:tc>
                <a:tc>
                  <a:txBody>
                    <a:bodyPr/>
                    <a:lstStyle/>
                    <a:p>
                      <a:pPr algn="ctr"/>
                      <a:r>
                        <a:rPr lang="en-US" dirty="0"/>
                        <a:t>Vol</a:t>
                      </a:r>
                    </a:p>
                  </a:txBody>
                  <a:tcPr/>
                </a:tc>
                <a:extLst>
                  <a:ext uri="{0D108BD9-81ED-4DB2-BD59-A6C34878D82A}">
                    <a16:rowId xmlns="" xmlns:a16="http://schemas.microsoft.com/office/drawing/2014/main" val="3980308827"/>
                  </a:ext>
                </a:extLst>
              </a:tr>
              <a:tr h="326965">
                <a:tc>
                  <a:txBody>
                    <a:bodyPr/>
                    <a:lstStyle/>
                    <a:p>
                      <a:r>
                        <a:rPr lang="en-US" dirty="0"/>
                        <a:t>HDFC</a:t>
                      </a:r>
                    </a:p>
                  </a:txBody>
                  <a:tcPr/>
                </a:tc>
                <a:tc>
                  <a:txBody>
                    <a:bodyPr/>
                    <a:lstStyle/>
                    <a:p>
                      <a:r>
                        <a:rPr lang="en-US" dirty="0"/>
                        <a:t>EQ</a:t>
                      </a:r>
                    </a:p>
                  </a:txBody>
                  <a:tcPr/>
                </a:tc>
                <a:tc>
                  <a:txBody>
                    <a:bodyPr/>
                    <a:lstStyle/>
                    <a:p>
                      <a:r>
                        <a:rPr lang="en-US" dirty="0"/>
                        <a:t>293.5</a:t>
                      </a:r>
                    </a:p>
                  </a:txBody>
                  <a:tcPr/>
                </a:tc>
                <a:tc>
                  <a:txBody>
                    <a:bodyPr/>
                    <a:lstStyle/>
                    <a:p>
                      <a:r>
                        <a:rPr lang="en-US" dirty="0"/>
                        <a:t>317</a:t>
                      </a:r>
                    </a:p>
                  </a:txBody>
                  <a:tcPr/>
                </a:tc>
                <a:tc>
                  <a:txBody>
                    <a:bodyPr/>
                    <a:lstStyle/>
                    <a:p>
                      <a:r>
                        <a:rPr lang="en-US" dirty="0"/>
                        <a:t>317</a:t>
                      </a:r>
                    </a:p>
                  </a:txBody>
                  <a:tcPr/>
                </a:tc>
                <a:tc>
                  <a:txBody>
                    <a:bodyPr/>
                    <a:lstStyle/>
                    <a:p>
                      <a:r>
                        <a:rPr lang="en-US" dirty="0"/>
                        <a:t>297</a:t>
                      </a:r>
                    </a:p>
                  </a:txBody>
                  <a:tcPr/>
                </a:tc>
                <a:tc>
                  <a:txBody>
                    <a:bodyPr/>
                    <a:lstStyle/>
                    <a:p>
                      <a:r>
                        <a:rPr lang="en-US" dirty="0"/>
                        <a:t>304</a:t>
                      </a:r>
                    </a:p>
                  </a:txBody>
                  <a:tcPr/>
                </a:tc>
                <a:tc>
                  <a:txBody>
                    <a:bodyPr/>
                    <a:lstStyle/>
                    <a:p>
                      <a:r>
                        <a:rPr lang="en-US" dirty="0"/>
                        <a:t>304.1</a:t>
                      </a:r>
                    </a:p>
                  </a:txBody>
                  <a:tcPr/>
                </a:tc>
                <a:tc>
                  <a:txBody>
                    <a:bodyPr/>
                    <a:lstStyle/>
                    <a:p>
                      <a:r>
                        <a:rPr lang="en-US" dirty="0"/>
                        <a:t>303.62</a:t>
                      </a:r>
                    </a:p>
                  </a:txBody>
                  <a:tcPr/>
                </a:tc>
                <a:tc>
                  <a:txBody>
                    <a:bodyPr/>
                    <a:lstStyle/>
                    <a:p>
                      <a:r>
                        <a:rPr lang="en-US" dirty="0"/>
                        <a:t>255251</a:t>
                      </a:r>
                    </a:p>
                  </a:txBody>
                  <a:tcPr/>
                </a:tc>
                <a:extLst>
                  <a:ext uri="{0D108BD9-81ED-4DB2-BD59-A6C34878D82A}">
                    <a16:rowId xmlns="" xmlns:a16="http://schemas.microsoft.com/office/drawing/2014/main" val="3248833713"/>
                  </a:ext>
                </a:extLst>
              </a:tr>
              <a:tr h="377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HDFC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304.05</a:t>
                      </a:r>
                    </a:p>
                  </a:txBody>
                  <a:tcPr/>
                </a:tc>
                <a:tc>
                  <a:txBody>
                    <a:bodyPr/>
                    <a:lstStyle/>
                    <a:p>
                      <a:r>
                        <a:rPr lang="en-US" dirty="0"/>
                        <a:t>290</a:t>
                      </a:r>
                    </a:p>
                  </a:txBody>
                  <a:tcPr/>
                </a:tc>
                <a:tc>
                  <a:txBody>
                    <a:bodyPr/>
                    <a:lstStyle/>
                    <a:p>
                      <a:r>
                        <a:rPr lang="en-US" dirty="0"/>
                        <a:t>303.9</a:t>
                      </a:r>
                    </a:p>
                  </a:txBody>
                  <a:tcPr/>
                </a:tc>
                <a:tc>
                  <a:txBody>
                    <a:bodyPr/>
                    <a:lstStyle/>
                    <a:p>
                      <a:r>
                        <a:rPr lang="en-US" dirty="0"/>
                        <a:t>285</a:t>
                      </a:r>
                    </a:p>
                  </a:txBody>
                  <a:tcPr/>
                </a:tc>
                <a:tc>
                  <a:txBody>
                    <a:bodyPr/>
                    <a:lstStyle/>
                    <a:p>
                      <a:r>
                        <a:rPr lang="en-US" dirty="0"/>
                        <a:t>295</a:t>
                      </a:r>
                    </a:p>
                  </a:txBody>
                  <a:tcPr/>
                </a:tc>
                <a:tc>
                  <a:txBody>
                    <a:bodyPr/>
                    <a:lstStyle/>
                    <a:p>
                      <a:r>
                        <a:rPr lang="en-US" dirty="0"/>
                        <a:t>292.8</a:t>
                      </a:r>
                    </a:p>
                  </a:txBody>
                  <a:tcPr/>
                </a:tc>
                <a:tc>
                  <a:txBody>
                    <a:bodyPr/>
                    <a:lstStyle/>
                    <a:p>
                      <a:r>
                        <a:rPr lang="en-US" dirty="0"/>
                        <a:t>294.53</a:t>
                      </a:r>
                    </a:p>
                  </a:txBody>
                  <a:tcPr/>
                </a:tc>
                <a:tc>
                  <a:txBody>
                    <a:bodyPr/>
                    <a:lstStyle/>
                    <a:p>
                      <a:r>
                        <a:rPr lang="en-US" dirty="0"/>
                        <a:t>269087</a:t>
                      </a:r>
                    </a:p>
                  </a:txBody>
                  <a:tcPr/>
                </a:tc>
                <a:extLst>
                  <a:ext uri="{0D108BD9-81ED-4DB2-BD59-A6C34878D82A}">
                    <a16:rowId xmlns="" xmlns:a16="http://schemas.microsoft.com/office/drawing/2014/main" val="181197503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229.35</a:t>
                      </a:r>
                    </a:p>
                  </a:txBody>
                  <a:tcPr/>
                </a:tc>
                <a:tc>
                  <a:txBody>
                    <a:bodyPr/>
                    <a:lstStyle/>
                    <a:p>
                      <a:r>
                        <a:rPr lang="en-US" dirty="0"/>
                        <a:t>247.7</a:t>
                      </a:r>
                    </a:p>
                  </a:txBody>
                  <a:tcPr/>
                </a:tc>
                <a:tc>
                  <a:txBody>
                    <a:bodyPr/>
                    <a:lstStyle/>
                    <a:p>
                      <a:r>
                        <a:rPr lang="en-US" dirty="0"/>
                        <a:t>247.7</a:t>
                      </a:r>
                    </a:p>
                  </a:txBody>
                  <a:tcPr/>
                </a:tc>
                <a:tc>
                  <a:txBody>
                    <a:bodyPr/>
                    <a:lstStyle/>
                    <a:p>
                      <a:r>
                        <a:rPr lang="en-US" dirty="0"/>
                        <a:t>225</a:t>
                      </a:r>
                    </a:p>
                  </a:txBody>
                  <a:tcPr/>
                </a:tc>
                <a:tc>
                  <a:txBody>
                    <a:bodyPr/>
                    <a:lstStyle/>
                    <a:p>
                      <a:r>
                        <a:rPr lang="en-US" dirty="0"/>
                        <a:t>247</a:t>
                      </a:r>
                    </a:p>
                  </a:txBody>
                  <a:tcPr/>
                </a:tc>
                <a:tc>
                  <a:txBody>
                    <a:bodyPr/>
                    <a:lstStyle/>
                    <a:p>
                      <a:r>
                        <a:rPr lang="en-US" dirty="0"/>
                        <a:t>246.9</a:t>
                      </a:r>
                    </a:p>
                  </a:txBody>
                  <a:tcPr/>
                </a:tc>
                <a:tc>
                  <a:txBody>
                    <a:bodyPr/>
                    <a:lstStyle/>
                    <a:p>
                      <a:r>
                        <a:rPr lang="en-US" dirty="0"/>
                        <a:t>244.12</a:t>
                      </a:r>
                    </a:p>
                  </a:txBody>
                  <a:tcPr/>
                </a:tc>
                <a:tc>
                  <a:txBody>
                    <a:bodyPr/>
                    <a:lstStyle/>
                    <a:p>
                      <a:r>
                        <a:rPr lang="en-US" dirty="0"/>
                        <a:t>73681</a:t>
                      </a:r>
                    </a:p>
                  </a:txBody>
                  <a:tcPr/>
                </a:tc>
                <a:extLst>
                  <a:ext uri="{0D108BD9-81ED-4DB2-BD59-A6C34878D82A}">
                    <a16:rowId xmlns="" xmlns:a16="http://schemas.microsoft.com/office/drawing/2014/main" val="275216187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246.95</a:t>
                      </a:r>
                    </a:p>
                  </a:txBody>
                  <a:tcPr/>
                </a:tc>
                <a:tc>
                  <a:txBody>
                    <a:bodyPr/>
                    <a:lstStyle/>
                    <a:p>
                      <a:r>
                        <a:rPr lang="en-US" dirty="0"/>
                        <a:t>229</a:t>
                      </a:r>
                    </a:p>
                  </a:txBody>
                  <a:tcPr/>
                </a:tc>
                <a:tc>
                  <a:txBody>
                    <a:bodyPr/>
                    <a:lstStyle/>
                    <a:p>
                      <a:r>
                        <a:rPr lang="en-US" dirty="0"/>
                        <a:t>240</a:t>
                      </a:r>
                    </a:p>
                  </a:txBody>
                  <a:tcPr/>
                </a:tc>
                <a:tc>
                  <a:txBody>
                    <a:bodyPr/>
                    <a:lstStyle/>
                    <a:p>
                      <a:r>
                        <a:rPr lang="en-US" dirty="0"/>
                        <a:t>227</a:t>
                      </a:r>
                    </a:p>
                  </a:txBody>
                  <a:tcPr/>
                </a:tc>
                <a:tc>
                  <a:txBody>
                    <a:bodyPr/>
                    <a:lstStyle/>
                    <a:p>
                      <a:r>
                        <a:rPr lang="en-US" dirty="0"/>
                        <a:t>228</a:t>
                      </a:r>
                    </a:p>
                  </a:txBody>
                  <a:tcPr/>
                </a:tc>
                <a:tc>
                  <a:txBody>
                    <a:bodyPr/>
                    <a:lstStyle/>
                    <a:p>
                      <a:r>
                        <a:rPr lang="en-US" dirty="0"/>
                        <a:t>228.4</a:t>
                      </a:r>
                    </a:p>
                  </a:txBody>
                  <a:tcPr/>
                </a:tc>
                <a:tc>
                  <a:txBody>
                    <a:bodyPr/>
                    <a:lstStyle/>
                    <a:p>
                      <a:r>
                        <a:rPr lang="en-US" dirty="0"/>
                        <a:t>233.75</a:t>
                      </a:r>
                    </a:p>
                  </a:txBody>
                  <a:tcPr/>
                </a:tc>
                <a:tc>
                  <a:txBody>
                    <a:bodyPr/>
                    <a:lstStyle/>
                    <a:p>
                      <a:r>
                        <a:rPr lang="en-US" dirty="0"/>
                        <a:t>105799</a:t>
                      </a:r>
                    </a:p>
                  </a:txBody>
                  <a:tcPr/>
                </a:tc>
                <a:extLst>
                  <a:ext uri="{0D108BD9-81ED-4DB2-BD59-A6C34878D82A}">
                    <a16:rowId xmlns="" xmlns:a16="http://schemas.microsoft.com/office/drawing/2014/main" val="207790191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243.65</a:t>
                      </a:r>
                    </a:p>
                  </a:txBody>
                  <a:tcPr/>
                </a:tc>
                <a:tc>
                  <a:txBody>
                    <a:bodyPr/>
                    <a:lstStyle/>
                    <a:p>
                      <a:r>
                        <a:rPr lang="en-US" dirty="0"/>
                        <a:t>243.6</a:t>
                      </a:r>
                    </a:p>
                  </a:txBody>
                  <a:tcPr/>
                </a:tc>
                <a:tc>
                  <a:txBody>
                    <a:bodyPr/>
                    <a:lstStyle/>
                    <a:p>
                      <a:r>
                        <a:rPr lang="en-US" dirty="0"/>
                        <a:t>262</a:t>
                      </a:r>
                    </a:p>
                  </a:txBody>
                  <a:tcPr/>
                </a:tc>
                <a:tc>
                  <a:txBody>
                    <a:bodyPr/>
                    <a:lstStyle/>
                    <a:p>
                      <a:r>
                        <a:rPr lang="en-US" dirty="0"/>
                        <a:t>238</a:t>
                      </a:r>
                    </a:p>
                  </a:txBody>
                  <a:tcPr/>
                </a:tc>
                <a:tc>
                  <a:txBody>
                    <a:bodyPr/>
                    <a:lstStyle/>
                    <a:p>
                      <a:r>
                        <a:rPr lang="en-US" dirty="0"/>
                        <a:t>258</a:t>
                      </a:r>
                    </a:p>
                  </a:txBody>
                  <a:tcPr/>
                </a:tc>
                <a:tc>
                  <a:txBody>
                    <a:bodyPr/>
                    <a:lstStyle/>
                    <a:p>
                      <a:r>
                        <a:rPr lang="en-US" dirty="0"/>
                        <a:t>259.1</a:t>
                      </a:r>
                    </a:p>
                  </a:txBody>
                  <a:tcPr/>
                </a:tc>
                <a:tc>
                  <a:txBody>
                    <a:bodyPr/>
                    <a:lstStyle/>
                    <a:p>
                      <a:r>
                        <a:rPr lang="en-US" dirty="0"/>
                        <a:t>251.46</a:t>
                      </a:r>
                    </a:p>
                  </a:txBody>
                  <a:tcPr/>
                </a:tc>
                <a:tc>
                  <a:txBody>
                    <a:bodyPr/>
                    <a:lstStyle/>
                    <a:p>
                      <a:r>
                        <a:rPr lang="en-US" dirty="0">
                          <a:solidFill>
                            <a:srgbClr val="000000"/>
                          </a:solidFill>
                        </a:rPr>
                        <a:t>4495</a:t>
                      </a:r>
                    </a:p>
                    <a:p>
                      <a:r>
                        <a:rPr lang="en-US" dirty="0">
                          <a:solidFill>
                            <a:srgbClr val="000000"/>
                          </a:solidFill>
                        </a:rPr>
                        <a:t>741</a:t>
                      </a:r>
                    </a:p>
                  </a:txBody>
                  <a:tcPr/>
                </a:tc>
                <a:extLst>
                  <a:ext uri="{0D108BD9-81ED-4DB2-BD59-A6C34878D82A}">
                    <a16:rowId xmlns="" xmlns:a16="http://schemas.microsoft.com/office/drawing/2014/main" val="2567735566"/>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259.1</a:t>
                      </a:r>
                    </a:p>
                  </a:txBody>
                  <a:tcPr/>
                </a:tc>
                <a:tc>
                  <a:txBody>
                    <a:bodyPr/>
                    <a:lstStyle/>
                    <a:p>
                      <a:r>
                        <a:rPr lang="en-US" dirty="0"/>
                        <a:t>249</a:t>
                      </a:r>
                    </a:p>
                  </a:txBody>
                  <a:tcPr/>
                </a:tc>
                <a:tc>
                  <a:txBody>
                    <a:bodyPr/>
                    <a:lstStyle/>
                    <a:p>
                      <a:r>
                        <a:rPr lang="en-US" dirty="0"/>
                        <a:t>264</a:t>
                      </a:r>
                    </a:p>
                  </a:txBody>
                  <a:tcPr/>
                </a:tc>
                <a:tc>
                  <a:txBody>
                    <a:bodyPr/>
                    <a:lstStyle/>
                    <a:p>
                      <a:r>
                        <a:rPr lang="en-US" dirty="0"/>
                        <a:t>245</a:t>
                      </a:r>
                    </a:p>
                  </a:txBody>
                  <a:tcPr/>
                </a:tc>
                <a:tc>
                  <a:txBody>
                    <a:bodyPr/>
                    <a:lstStyle/>
                    <a:p>
                      <a:r>
                        <a:rPr lang="en-US" dirty="0"/>
                        <a:t>249</a:t>
                      </a:r>
                    </a:p>
                  </a:txBody>
                  <a:tcPr/>
                </a:tc>
                <a:tc>
                  <a:txBody>
                    <a:bodyPr/>
                    <a:lstStyle/>
                    <a:p>
                      <a:r>
                        <a:rPr lang="en-US" dirty="0"/>
                        <a:t>248.5</a:t>
                      </a:r>
                    </a:p>
                  </a:txBody>
                  <a:tcPr/>
                </a:tc>
                <a:tc>
                  <a:txBody>
                    <a:bodyPr/>
                    <a:lstStyle/>
                    <a:p>
                      <a:r>
                        <a:rPr lang="en-US" dirty="0"/>
                        <a:t>252.35</a:t>
                      </a:r>
                    </a:p>
                  </a:txBody>
                  <a:tcPr/>
                </a:tc>
                <a:tc>
                  <a:txBody>
                    <a:bodyPr/>
                    <a:lstStyle/>
                    <a:p>
                      <a:r>
                        <a:rPr lang="en-US" dirty="0">
                          <a:solidFill>
                            <a:srgbClr val="000000"/>
                          </a:solidFill>
                        </a:rPr>
                        <a:t>3434</a:t>
                      </a:r>
                    </a:p>
                    <a:p>
                      <a:r>
                        <a:rPr lang="en-US" dirty="0">
                          <a:solidFill>
                            <a:srgbClr val="000000"/>
                          </a:solidFill>
                        </a:rPr>
                        <a:t>058</a:t>
                      </a:r>
                    </a:p>
                  </a:txBody>
                  <a:tcPr/>
                </a:tc>
                <a:extLst>
                  <a:ext uri="{0D108BD9-81ED-4DB2-BD59-A6C34878D82A}">
                    <a16:rowId xmlns="" xmlns:a16="http://schemas.microsoft.com/office/drawing/2014/main" val="747341294"/>
                  </a:ext>
                </a:extLst>
              </a:tr>
            </a:tbl>
          </a:graphicData>
        </a:graphic>
      </p:graphicFrame>
      <p:pic>
        <p:nvPicPr>
          <p:cNvPr id="4" name="Picture 3">
            <a:extLst>
              <a:ext uri="{FF2B5EF4-FFF2-40B4-BE49-F238E27FC236}">
                <a16:creationId xmlns="" xmlns:a16="http://schemas.microsoft.com/office/drawing/2014/main" id="{9EF50077-0278-4FFB-87F7-E32BD60B1107}"/>
              </a:ext>
            </a:extLst>
          </p:cNvPr>
          <p:cNvPicPr>
            <a:picLocks noChangeAspect="1"/>
          </p:cNvPicPr>
          <p:nvPr/>
        </p:nvPicPr>
        <p:blipFill>
          <a:blip r:embed="rId2"/>
          <a:stretch>
            <a:fillRect/>
          </a:stretch>
        </p:blipFill>
        <p:spPr>
          <a:xfrm>
            <a:off x="8998227" y="1444487"/>
            <a:ext cx="2888974" cy="2888974"/>
          </a:xfrm>
          <a:prstGeom prst="rect">
            <a:avLst/>
          </a:prstGeom>
        </p:spPr>
      </p:pic>
      <p:cxnSp>
        <p:nvCxnSpPr>
          <p:cNvPr id="7" name="Straight Connector 6">
            <a:extLst>
              <a:ext uri="{FF2B5EF4-FFF2-40B4-BE49-F238E27FC236}">
                <a16:creationId xmlns="" xmlns:a16="http://schemas.microsoft.com/office/drawing/2014/main" id="{1C58C575-0DC5-4216-90AA-D377493CA9A4}"/>
              </a:ext>
            </a:extLst>
          </p:cNvPr>
          <p:cNvCxnSpPr>
            <a:cxnSpLocks/>
          </p:cNvCxnSpPr>
          <p:nvPr/>
        </p:nvCxnSpPr>
        <p:spPr>
          <a:xfrm>
            <a:off x="8984975" y="1161552"/>
            <a:ext cx="0" cy="3411793"/>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 xmlns:a16="http://schemas.microsoft.com/office/drawing/2014/main" id="{FB25A47A-4E1C-48FC-9172-F22DDAC002EC}"/>
              </a:ext>
            </a:extLst>
          </p:cNvPr>
          <p:cNvCxnSpPr>
            <a:cxnSpLocks/>
          </p:cNvCxnSpPr>
          <p:nvPr/>
        </p:nvCxnSpPr>
        <p:spPr>
          <a:xfrm flipV="1">
            <a:off x="304800" y="4781172"/>
            <a:ext cx="11569149" cy="3038"/>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 xmlns:a16="http://schemas.microsoft.com/office/drawing/2014/main" id="{23792231-BED1-465B-965D-313151F1CDF4}"/>
              </a:ext>
            </a:extLst>
          </p:cNvPr>
          <p:cNvSpPr txBox="1"/>
          <p:nvPr/>
        </p:nvSpPr>
        <p:spPr>
          <a:xfrm>
            <a:off x="304800" y="4882513"/>
            <a:ext cx="11555897" cy="1477328"/>
          </a:xfrm>
          <a:prstGeom prst="rect">
            <a:avLst/>
          </a:prstGeom>
          <a:solidFill>
            <a:schemeClr val="accent3">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previous close nearly always refers to the previous day's final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last price is the one at which the foremost recent transaction happens.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volume-weighted average worth (VWAP)  represents the typical price listed throughout the day, </a:t>
            </a:r>
          </a:p>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based on both volume and worth.</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startAt="4"/>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 and Share turnover is an estimation of stock liquidity. </a:t>
            </a:r>
          </a:p>
        </p:txBody>
      </p:sp>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4A4C55"/>
                </a:solidFill>
              </a:rPr>
              <a:t>Descriptive Analytics </a:t>
            </a:r>
            <a:endParaRPr lang="en-US" dirty="0"/>
          </a:p>
        </p:txBody>
      </p:sp>
      <p:sp>
        <p:nvSpPr>
          <p:cNvPr id="10" name="Right Arrow 9"/>
          <p:cNvSpPr/>
          <p:nvPr/>
        </p:nvSpPr>
        <p:spPr>
          <a:xfrm>
            <a:off x="8490857" y="2521131"/>
            <a:ext cx="940526" cy="5094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494343" y="2285749"/>
            <a:ext cx="2258386" cy="923330"/>
          </a:xfrm>
          <a:prstGeom prst="rect">
            <a:avLst/>
          </a:prstGeom>
          <a:solidFill>
            <a:schemeClr val="accent1">
              <a:lumMod val="60000"/>
              <a:lumOff val="40000"/>
            </a:schemeClr>
          </a:solidFill>
        </p:spPr>
        <p:txBody>
          <a:bodyPr wrap="square">
            <a:spAutoFit/>
          </a:bodyPr>
          <a:lstStyle/>
          <a:p>
            <a:r>
              <a:rPr lang="en-US" dirty="0" smtClean="0"/>
              <a:t>class distribution For HDFC, KOTAK, and SBI stock</a:t>
            </a:r>
            <a:endParaRPr lang="en-US" dirty="0"/>
          </a:p>
        </p:txBody>
      </p:sp>
      <p:sp>
        <p:nvSpPr>
          <p:cNvPr id="13" name="Right Arrow 12"/>
          <p:cNvSpPr/>
          <p:nvPr/>
        </p:nvSpPr>
        <p:spPr>
          <a:xfrm>
            <a:off x="8552329" y="5230906"/>
            <a:ext cx="820271" cy="4975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410765" y="4650377"/>
            <a:ext cx="2345808" cy="1477328"/>
          </a:xfrm>
          <a:prstGeom prst="rect">
            <a:avLst/>
          </a:prstGeom>
          <a:solidFill>
            <a:schemeClr val="accent1">
              <a:lumMod val="60000"/>
              <a:lumOff val="40000"/>
            </a:schemeClr>
          </a:solidFill>
        </p:spPr>
        <p:txBody>
          <a:bodyPr wrap="square">
            <a:spAutoFit/>
          </a:bodyPr>
          <a:lstStyle/>
          <a:p>
            <a:r>
              <a:rPr lang="en-US" dirty="0" smtClean="0"/>
              <a:t>Close values of HDFCBANK, KOTAK BANK, and SBIBANK stock from 2000 to 2022</a:t>
            </a:r>
            <a:endParaRPr lang="en-US" dirty="0"/>
          </a:p>
        </p:txBody>
      </p:sp>
      <p:pic>
        <p:nvPicPr>
          <p:cNvPr id="12" name="Picture 11"/>
          <p:cNvPicPr/>
          <p:nvPr/>
        </p:nvPicPr>
        <p:blipFill>
          <a:blip r:embed="rId2"/>
          <a:srcRect/>
          <a:stretch>
            <a:fillRect/>
          </a:stretch>
        </p:blipFill>
        <p:spPr bwMode="auto">
          <a:xfrm>
            <a:off x="539295" y="1523864"/>
            <a:ext cx="7363733" cy="2773816"/>
          </a:xfrm>
          <a:prstGeom prst="rect">
            <a:avLst/>
          </a:prstGeom>
          <a:noFill/>
          <a:ln w="9525">
            <a:noFill/>
            <a:miter lim="800000"/>
            <a:headEnd/>
            <a:tailEnd/>
          </a:ln>
        </p:spPr>
      </p:pic>
      <p:pic>
        <p:nvPicPr>
          <p:cNvPr id="15" name="Picture 14"/>
          <p:cNvPicPr/>
          <p:nvPr/>
        </p:nvPicPr>
        <p:blipFill>
          <a:blip r:embed="rId3"/>
          <a:srcRect/>
          <a:stretch>
            <a:fillRect/>
          </a:stretch>
        </p:blipFill>
        <p:spPr bwMode="auto">
          <a:xfrm>
            <a:off x="487045" y="4486955"/>
            <a:ext cx="7729492" cy="1770154"/>
          </a:xfrm>
          <a:prstGeom prst="rect">
            <a:avLst/>
          </a:prstGeom>
          <a:noFill/>
          <a:ln w="9525">
            <a:noFill/>
            <a:miter lim="800000"/>
            <a:headEnd/>
            <a:tailEnd/>
          </a:ln>
        </p:spPr>
      </p:pic>
      <p:cxnSp>
        <p:nvCxnSpPr>
          <p:cNvPr id="17" name="Straight Connector 16"/>
          <p:cNvCxnSpPr/>
          <p:nvPr/>
        </p:nvCxnSpPr>
        <p:spPr>
          <a:xfrm rot="16200000" flipH="1">
            <a:off x="5630092" y="3775166"/>
            <a:ext cx="5394960" cy="6531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4739</TotalTime>
  <Words>2127</Words>
  <Application>Microsoft Office PowerPoint</Application>
  <PresentationFormat>Custom</PresentationFormat>
  <Paragraphs>547</Paragraphs>
  <Slides>24</Slides>
  <Notes>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24</vt:i4>
      </vt:variant>
    </vt:vector>
  </HeadingPairs>
  <TitlesOfParts>
    <vt:vector size="36" baseType="lpstr">
      <vt:lpstr>Arial</vt:lpstr>
      <vt:lpstr>Roboto Slab</vt:lpstr>
      <vt:lpstr>Roboto Medium</vt:lpstr>
      <vt:lpstr>Roboto</vt:lpstr>
      <vt:lpstr>Aldhabi</vt:lpstr>
      <vt:lpstr>Roboto Slab (Body)</vt:lpstr>
      <vt:lpstr>Calibri</vt:lpstr>
      <vt:lpstr>Times New Roman</vt:lpstr>
      <vt:lpstr>Wingdings</vt:lpstr>
      <vt:lpstr>Roboto Slab (Headings)</vt:lpstr>
      <vt:lpstr>Office Theme</vt:lpstr>
      <vt:lpstr>1_Office Theme</vt:lpstr>
      <vt:lpstr>Modelling direction detection in selected stocks in Indian BFSI sector</vt:lpstr>
      <vt:lpstr>Introduction </vt:lpstr>
      <vt:lpstr>Literature Review </vt:lpstr>
      <vt:lpstr>Problem Statement</vt:lpstr>
      <vt:lpstr>Project Objectives  </vt:lpstr>
      <vt:lpstr>Project Methodology</vt:lpstr>
      <vt:lpstr>Business Understanding</vt:lpstr>
      <vt:lpstr>Data Understanding </vt:lpstr>
      <vt:lpstr>Descriptive Analytics </vt:lpstr>
      <vt:lpstr>Descriptive Analytics </vt:lpstr>
      <vt:lpstr>Descriptive Analytics </vt:lpstr>
      <vt:lpstr>Data Preparation</vt:lpstr>
      <vt:lpstr>Modeling </vt:lpstr>
      <vt:lpstr>Model Evaluation using LR Classifier</vt:lpstr>
      <vt:lpstr>Model Evaluation using RF Classifier</vt:lpstr>
      <vt:lpstr>Model Evaluation using XG Boost Classifier</vt:lpstr>
      <vt:lpstr>Results and Insights</vt:lpstr>
      <vt:lpstr>Utility from the Business perspectives</vt:lpstr>
      <vt:lpstr> Risk-Adjusted Returns  </vt:lpstr>
      <vt:lpstr>Model Deployment </vt:lpstr>
      <vt:lpstr>Conclusion and Future Scope</vt:lpstr>
      <vt:lpstr>References</vt:lpstr>
      <vt:lpstr>Annexure </vt:lpstr>
      <vt:lpstr>Annexure</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Admin</cp:lastModifiedBy>
  <cp:revision>511</cp:revision>
  <dcterms:created xsi:type="dcterms:W3CDTF">2020-01-23T06:03:51Z</dcterms:created>
  <dcterms:modified xsi:type="dcterms:W3CDTF">2023-03-06T02:50:08Z</dcterms:modified>
</cp:coreProperties>
</file>